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41"/>
  </p:notesMasterIdLst>
  <p:sldIdLst>
    <p:sldId id="651" r:id="rId5"/>
    <p:sldId id="758" r:id="rId6"/>
    <p:sldId id="727" r:id="rId7"/>
    <p:sldId id="739" r:id="rId8"/>
    <p:sldId id="728" r:id="rId9"/>
    <p:sldId id="715" r:id="rId10"/>
    <p:sldId id="740" r:id="rId11"/>
    <p:sldId id="730" r:id="rId12"/>
    <p:sldId id="731" r:id="rId13"/>
    <p:sldId id="732" r:id="rId14"/>
    <p:sldId id="733" r:id="rId15"/>
    <p:sldId id="734" r:id="rId16"/>
    <p:sldId id="735" r:id="rId17"/>
    <p:sldId id="736" r:id="rId18"/>
    <p:sldId id="737" r:id="rId19"/>
    <p:sldId id="738" r:id="rId20"/>
    <p:sldId id="741" r:id="rId21"/>
    <p:sldId id="742" r:id="rId22"/>
    <p:sldId id="744" r:id="rId23"/>
    <p:sldId id="763" r:id="rId24"/>
    <p:sldId id="764" r:id="rId25"/>
    <p:sldId id="745" r:id="rId26"/>
    <p:sldId id="746" r:id="rId27"/>
    <p:sldId id="766" r:id="rId28"/>
    <p:sldId id="765" r:id="rId29"/>
    <p:sldId id="750" r:id="rId30"/>
    <p:sldId id="760" r:id="rId31"/>
    <p:sldId id="761" r:id="rId32"/>
    <p:sldId id="749" r:id="rId33"/>
    <p:sldId id="762" r:id="rId34"/>
    <p:sldId id="751" r:id="rId35"/>
    <p:sldId id="753" r:id="rId36"/>
    <p:sldId id="754" r:id="rId37"/>
    <p:sldId id="757" r:id="rId38"/>
    <p:sldId id="661" r:id="rId39"/>
    <p:sldId id="694" r:id="rId40"/>
  </p:sldIdLst>
  <p:sldSz cx="1219517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71" userDrawn="1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Xq073FkgKMF4uCv9DyDsLytLDp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ta Kadłubiska" initials="AK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B76"/>
    <a:srgbClr val="95C900"/>
    <a:srgbClr val="FFFFFF"/>
    <a:srgbClr val="83C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2"/>
    <p:restoredTop sz="94552"/>
  </p:normalViewPr>
  <p:slideViewPr>
    <p:cSldViewPr snapToGrid="0">
      <p:cViewPr varScale="1">
        <p:scale>
          <a:sx n="63" d="100"/>
          <a:sy n="63" d="100"/>
        </p:scale>
        <p:origin x="868" y="64"/>
      </p:cViewPr>
      <p:guideLst>
        <p:guide orient="horz" pos="1253"/>
        <p:guide pos="37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76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4254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178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410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091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82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87E2DC1-6F61-FD43-85EA-09AE8A7D2D24}" type="slidenum">
              <a:rPr kumimoji="0" lang="pl-P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858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003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30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138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724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792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118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Dopytać</a:t>
            </a:r>
            <a:r>
              <a:rPr lang="pl-PL" baseline="0" dirty="0"/>
              <a:t> autorki czemu wyeksponowały przedszkole?</a:t>
            </a: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075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301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446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76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039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529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761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495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031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918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928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928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62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039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971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039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36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zentacja text na całą szerokość">
  <p:cSld name="Prezentacja text na całą szerokość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576151" y="1659083"/>
            <a:ext cx="11042874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2"/>
          </p:nvPr>
        </p:nvSpPr>
        <p:spPr>
          <a:xfrm>
            <a:off x="576149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0B2B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8888" y="178923"/>
            <a:ext cx="470137" cy="3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e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iec">
  <p:cSld name="Koniec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96C8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581718" y="2203451"/>
            <a:ext cx="11033491" cy="107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1"/>
          </p:nvPr>
        </p:nvSpPr>
        <p:spPr>
          <a:xfrm>
            <a:off x="582235" y="3408364"/>
            <a:ext cx="11032822" cy="261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»"/>
              <a:defRPr sz="2800"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58" name="Google Shape;158;p30"/>
          <p:cNvGrpSpPr/>
          <p:nvPr/>
        </p:nvGrpSpPr>
        <p:grpSpPr>
          <a:xfrm>
            <a:off x="586772" y="574826"/>
            <a:ext cx="11032253" cy="72316"/>
            <a:chOff x="-908272" y="574826"/>
            <a:chExt cx="11032253" cy="72316"/>
          </a:xfrm>
        </p:grpSpPr>
        <p:grpSp>
          <p:nvGrpSpPr>
            <p:cNvPr id="159" name="Google Shape;159;p30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160" name="Google Shape;160;p30"/>
              <p:cNvCxnSpPr/>
              <p:nvPr/>
            </p:nvCxnSpPr>
            <p:spPr>
              <a:xfrm>
                <a:off x="-908272" y="811351"/>
                <a:ext cx="5261636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>
                    <a:alpha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161" name="Google Shape;161;p30"/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1131" y="778026"/>
                <a:ext cx="204220" cy="723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62" name="Google Shape;162;p30"/>
            <p:cNvCxnSpPr/>
            <p:nvPr/>
          </p:nvCxnSpPr>
          <p:spPr>
            <a:xfrm>
              <a:off x="4851723" y="608151"/>
              <a:ext cx="5272258" cy="0"/>
            </a:xfrm>
            <a:prstGeom prst="straightConnector1">
              <a:avLst/>
            </a:prstGeom>
            <a:noFill/>
            <a:ln w="12700" cap="flat" cmpd="sng">
              <a:solidFill>
                <a:schemeClr val="lt1">
                  <a:alpha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3" name="Google Shape;163;p30"/>
          <p:cNvGrpSpPr/>
          <p:nvPr/>
        </p:nvGrpSpPr>
        <p:grpSpPr>
          <a:xfrm>
            <a:off x="5446712" y="1465263"/>
            <a:ext cx="1301750" cy="738187"/>
            <a:chOff x="2470" y="923"/>
            <a:chExt cx="820" cy="465"/>
          </a:xfrm>
        </p:grpSpPr>
        <p:sp>
          <p:nvSpPr>
            <p:cNvPr id="164" name="Google Shape;164;p30"/>
            <p:cNvSpPr/>
            <p:nvPr/>
          </p:nvSpPr>
          <p:spPr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0"/>
            <p:cNvSpPr/>
            <p:nvPr/>
          </p:nvSpPr>
          <p:spPr>
            <a:xfrm>
              <a:off x="2648" y="1082"/>
              <a:ext cx="380" cy="150"/>
            </a:xfrm>
            <a:custGeom>
              <a:avLst/>
              <a:gdLst/>
              <a:ahLst/>
              <a:cxnLst/>
              <a:rect l="l" t="t" r="r" b="b"/>
              <a:pathLst>
                <a:path w="1190" h="470" extrusionOk="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2668" y="923"/>
              <a:ext cx="96" cy="100"/>
            </a:xfrm>
            <a:custGeom>
              <a:avLst/>
              <a:gdLst/>
              <a:ahLst/>
              <a:cxnLst/>
              <a:rect l="l" t="t" r="r" b="b"/>
              <a:pathLst>
                <a:path w="301" h="310" extrusionOk="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2766" y="923"/>
              <a:ext cx="98" cy="102"/>
            </a:xfrm>
            <a:custGeom>
              <a:avLst/>
              <a:gdLst/>
              <a:ahLst/>
              <a:cxnLst/>
              <a:rect l="l" t="t" r="r" b="b"/>
              <a:pathLst>
                <a:path w="305" h="317" extrusionOk="0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2869" y="926"/>
              <a:ext cx="150" cy="97"/>
            </a:xfrm>
            <a:custGeom>
              <a:avLst/>
              <a:gdLst/>
              <a:ahLst/>
              <a:cxnLst/>
              <a:rect l="l" t="t" r="r" b="b"/>
              <a:pathLst>
                <a:path w="150" h="97" extrusionOk="0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3005" y="923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314" h="317" extrusionOk="0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2761" y="1040"/>
              <a:ext cx="115" cy="119"/>
            </a:xfrm>
            <a:custGeom>
              <a:avLst/>
              <a:gdLst/>
              <a:ahLst/>
              <a:cxnLst/>
              <a:rect l="l" t="t" r="r" b="b"/>
              <a:pathLst>
                <a:path w="361" h="374" extrusionOk="0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2871" y="1039"/>
              <a:ext cx="96" cy="118"/>
            </a:xfrm>
            <a:custGeom>
              <a:avLst/>
              <a:gdLst/>
              <a:ahLst/>
              <a:cxnLst/>
              <a:rect l="l" t="t" r="r" b="b"/>
              <a:pathLst>
                <a:path w="300" h="367" extrusionOk="0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2951" y="1039"/>
              <a:ext cx="128" cy="120"/>
            </a:xfrm>
            <a:custGeom>
              <a:avLst/>
              <a:gdLst/>
              <a:ahLst/>
              <a:cxnLst/>
              <a:rect l="l" t="t" r="r" b="b"/>
              <a:pathLst>
                <a:path w="402" h="375" extrusionOk="0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2470" y="1295"/>
              <a:ext cx="51" cy="70"/>
            </a:xfrm>
            <a:custGeom>
              <a:avLst/>
              <a:gdLst/>
              <a:ahLst/>
              <a:cxnLst/>
              <a:rect l="l" t="t" r="r" b="b"/>
              <a:pathLst>
                <a:path w="51" h="70" extrusionOk="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2515" y="1315"/>
              <a:ext cx="70" cy="50"/>
            </a:xfrm>
            <a:custGeom>
              <a:avLst/>
              <a:gdLst/>
              <a:ahLst/>
              <a:cxnLst/>
              <a:rect l="l" t="t" r="r" b="b"/>
              <a:pathLst>
                <a:path w="219" h="157" extrusionOk="0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2585" y="1313"/>
              <a:ext cx="48" cy="53"/>
            </a:xfrm>
            <a:custGeom>
              <a:avLst/>
              <a:gdLst/>
              <a:ahLst/>
              <a:cxnLst/>
              <a:rect l="l" t="t" r="r" b="b"/>
              <a:pathLst>
                <a:path w="149" h="165" extrusionOk="0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2624" y="1295"/>
              <a:ext cx="36" cy="92"/>
            </a:xfrm>
            <a:custGeom>
              <a:avLst/>
              <a:gdLst/>
              <a:ahLst/>
              <a:cxnLst/>
              <a:rect l="l" t="t" r="r" b="b"/>
              <a:pathLst>
                <a:path w="114" h="288" extrusionOk="0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2662" y="1313"/>
              <a:ext cx="42" cy="53"/>
            </a:xfrm>
            <a:custGeom>
              <a:avLst/>
              <a:gdLst/>
              <a:ahLst/>
              <a:cxnLst/>
              <a:rect l="l" t="t" r="r" b="b"/>
              <a:pathLst>
                <a:path w="133" h="165" extrusionOk="0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2727" y="1313"/>
              <a:ext cx="76" cy="52"/>
            </a:xfrm>
            <a:custGeom>
              <a:avLst/>
              <a:gdLst/>
              <a:ahLst/>
              <a:cxnLst/>
              <a:rect l="l" t="t" r="r" b="b"/>
              <a:pathLst>
                <a:path w="237" h="161" extrusionOk="0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2812" y="1313"/>
              <a:ext cx="48" cy="53"/>
            </a:xfrm>
            <a:custGeom>
              <a:avLst/>
              <a:gdLst/>
              <a:ahLst/>
              <a:cxnLst/>
              <a:rect l="l" t="t" r="r" b="b"/>
              <a:pathLst>
                <a:path w="148" h="165" extrusionOk="0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2867" y="1314"/>
              <a:ext cx="41" cy="52"/>
            </a:xfrm>
            <a:custGeom>
              <a:avLst/>
              <a:gdLst/>
              <a:ahLst/>
              <a:cxnLst/>
              <a:rect l="l" t="t" r="r" b="b"/>
              <a:pathLst>
                <a:path w="129" h="164" extrusionOk="0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2910" y="1313"/>
              <a:ext cx="47" cy="52"/>
            </a:xfrm>
            <a:custGeom>
              <a:avLst/>
              <a:gdLst/>
              <a:ahLst/>
              <a:cxnLst/>
              <a:rect l="l" t="t" r="r" b="b"/>
              <a:pathLst>
                <a:path w="148" h="161" extrusionOk="0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2966" y="1313"/>
              <a:ext cx="42" cy="53"/>
            </a:xfrm>
            <a:custGeom>
              <a:avLst/>
              <a:gdLst/>
              <a:ahLst/>
              <a:cxnLst/>
              <a:rect l="l" t="t" r="r" b="b"/>
              <a:pathLst>
                <a:path w="132" h="165" extrusionOk="0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3029" y="1313"/>
              <a:ext cx="36" cy="53"/>
            </a:xfrm>
            <a:custGeom>
              <a:avLst/>
              <a:gdLst/>
              <a:ahLst/>
              <a:cxnLst/>
              <a:rect l="l" t="t" r="r" b="b"/>
              <a:pathLst>
                <a:path w="111" h="165" extrusionOk="0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3073" y="1301"/>
              <a:ext cx="29" cy="65"/>
            </a:xfrm>
            <a:custGeom>
              <a:avLst/>
              <a:gdLst/>
              <a:ahLst/>
              <a:cxnLst/>
              <a:rect l="l" t="t" r="r" b="b"/>
              <a:pathLst>
                <a:path w="91" h="203" extrusionOk="0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3103" y="1313"/>
              <a:ext cx="33" cy="52"/>
            </a:xfrm>
            <a:custGeom>
              <a:avLst/>
              <a:gdLst/>
              <a:ahLst/>
              <a:cxnLst/>
              <a:rect l="l" t="t" r="r" b="b"/>
              <a:pathLst>
                <a:path w="103" h="161" extrusionOk="0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3136" y="1313"/>
              <a:ext cx="47" cy="53"/>
            </a:xfrm>
            <a:custGeom>
              <a:avLst/>
              <a:gdLst/>
              <a:ahLst/>
              <a:cxnLst/>
              <a:rect l="l" t="t" r="r" b="b"/>
              <a:pathLst>
                <a:path w="149" h="165" extrusionOk="0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3189" y="1313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148" h="161" extrusionOk="0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3237" y="1315"/>
              <a:ext cx="53" cy="73"/>
            </a:xfrm>
            <a:custGeom>
              <a:avLst/>
              <a:gdLst/>
              <a:ahLst/>
              <a:cxnLst/>
              <a:rect l="l" t="t" r="r" b="b"/>
              <a:pathLst>
                <a:path w="165" h="230" extrusionOk="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9D330-E051-3247-9EF2-59782A9A1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F71F8D-BF31-BD44-8A3B-37D95CC9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4A6803-D81D-FB46-AEC6-813D8B0B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BCA4-6330-7D42-88AF-AB418E91386D}" type="datetimeFigureOut">
              <a:rPr lang="pl-PL" smtClean="0"/>
              <a:pPr/>
              <a:t>07.06.2022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D8BD44-484A-6641-9DAC-940309304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2D370D-3E34-594A-848A-8D56301B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ED2E-D9C4-684B-92E4-249C57DA54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89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B2B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AA3DAE-835B-9247-860A-DC44EC32E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893" y="2146781"/>
            <a:ext cx="4531388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609759" y="961933"/>
            <a:ext cx="1097565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B2B76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B2B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609759" y="2426447"/>
            <a:ext cx="10975658" cy="369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5" name="Google Shape;15;p16"/>
          <p:cNvSpPr/>
          <p:nvPr/>
        </p:nvSpPr>
        <p:spPr>
          <a:xfrm>
            <a:off x="0" y="6741584"/>
            <a:ext cx="12195175" cy="116417"/>
          </a:xfrm>
          <a:prstGeom prst="rect">
            <a:avLst/>
          </a:prstGeom>
          <a:solidFill>
            <a:srgbClr val="96C8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6;p16"/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17" name="Google Shape;17;p16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18" name="Google Shape;18;p16"/>
              <p:cNvCxnSpPr/>
              <p:nvPr/>
            </p:nvCxnSpPr>
            <p:spPr>
              <a:xfrm>
                <a:off x="-908272" y="811351"/>
                <a:ext cx="5321522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>
                    <a:alpha val="2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19" name="Google Shape;19;p16"/>
              <p:cNvPicPr preferRelativeResize="0"/>
              <p:nvPr/>
            </p:nvPicPr>
            <p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7481" y="778026"/>
                <a:ext cx="204220" cy="723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0" name="Google Shape;20;p16"/>
            <p:cNvCxnSpPr/>
            <p:nvPr/>
          </p:nvCxnSpPr>
          <p:spPr>
            <a:xfrm>
              <a:off x="4806950" y="608151"/>
              <a:ext cx="5320130" cy="0"/>
            </a:xfrm>
            <a:prstGeom prst="straightConnector1">
              <a:avLst/>
            </a:pr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4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transatlanticforum.org/wp-content/uploads/2022/03/TLFL-Raport-o-integracji-dzieci-z-Ukariny_web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hutterstock.com/pl/g/ESB+Professiona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stop-klatka.org.pl/nowe-publikacje-do-pobrani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5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Migracja (nie)dobrowolna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659082"/>
            <a:ext cx="5408343" cy="314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decyzje rodziców</a:t>
            </a:r>
          </a:p>
          <a:p>
            <a:r>
              <a:rPr lang="pl-PL" sz="2000" dirty="0"/>
              <a:t>zmiana ról</a:t>
            </a:r>
          </a:p>
          <a:p>
            <a:r>
              <a:rPr lang="pl-PL" sz="2000" dirty="0"/>
              <a:t>zmiana statutu społecznego</a:t>
            </a:r>
          </a:p>
          <a:p>
            <a:r>
              <a:rPr lang="pl-PL" sz="2000" dirty="0"/>
              <a:t>zmiana statusu ekonomicznego</a:t>
            </a:r>
          </a:p>
          <a:p>
            <a:endParaRPr lang="pl-PL" sz="2000" dirty="0"/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r>
              <a:rPr lang="pl-PL" sz="2000" dirty="0"/>
              <a:t>Na co to wpływa w życiu szkolnym?</a:t>
            </a:r>
          </a:p>
          <a:p>
            <a:pPr marL="127000" indent="0">
              <a:buNone/>
            </a:pPr>
            <a:endParaRPr lang="pl-PL" sz="2000" dirty="0"/>
          </a:p>
          <a:p>
            <a:r>
              <a:rPr lang="pl-PL" sz="2000" dirty="0"/>
              <a:t>codzienne funkcjonowanie</a:t>
            </a:r>
          </a:p>
          <a:p>
            <a:r>
              <a:rPr lang="pl-PL" sz="2000" dirty="0"/>
              <a:t>budowanie relacji</a:t>
            </a:r>
          </a:p>
          <a:p>
            <a:r>
              <a:rPr lang="pl-PL" sz="2000" dirty="0"/>
              <a:t>radzenie sobie z trudnościami</a:t>
            </a:r>
          </a:p>
          <a:p>
            <a:r>
              <a:rPr lang="pl-PL" sz="2000" dirty="0"/>
              <a:t>podejmowanie wyzwań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288" y="159156"/>
            <a:ext cx="9844216" cy="347268"/>
          </a:xfrm>
        </p:spPr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8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Droga…</a:t>
            </a:r>
          </a:p>
          <a:p>
            <a:endParaRPr lang="pl-PL" sz="2800" dirty="0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czasie. Uczeń</a:t>
              </a:r>
            </a:p>
            <a:p>
              <a:endParaRPr lang="pl-PL" sz="12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0" y="1659082"/>
            <a:ext cx="9477170" cy="314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I co mamy teraz zrobić? Konflikt, ucieczka</a:t>
            </a:r>
          </a:p>
          <a:p>
            <a:r>
              <a:rPr lang="pl-PL" sz="2000" dirty="0"/>
              <a:t>Co nas tu spotka? Społeczeństwo i instytucje w kraju przyjmującym</a:t>
            </a:r>
          </a:p>
          <a:p>
            <a:r>
              <a:rPr lang="pl-PL" sz="2000" dirty="0"/>
              <a:t>Jak mam się odnaleźć? Adaptacja i relacje międzykulturowe</a:t>
            </a:r>
          </a:p>
          <a:p>
            <a:endParaRPr lang="pl-PL" sz="2000" dirty="0"/>
          </a:p>
          <a:p>
            <a:pPr marL="127000" indent="0">
              <a:buNone/>
            </a:pPr>
            <a:endParaRPr lang="pl-PL" sz="2000" dirty="0"/>
          </a:p>
          <a:p>
            <a:pPr marL="127000" indent="0" algn="r">
              <a:buNone/>
            </a:pPr>
            <a:r>
              <a:rPr lang="pl-PL" sz="2000" dirty="0"/>
              <a:t>Branka, Cieślikowska 2016</a:t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70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Google Shape;308;p10">
            <a:extLst>
              <a:ext uri="{FF2B5EF4-FFF2-40B4-BE49-F238E27FC236}">
                <a16:creationId xmlns:a16="http://schemas.microsoft.com/office/drawing/2014/main" id="{074142BD-9F3A-3C05-F447-9546443CEF4A}"/>
              </a:ext>
            </a:extLst>
          </p:cNvPr>
          <p:cNvSpPr txBox="1">
            <a:spLocks/>
          </p:cNvSpPr>
          <p:nvPr/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Różnorodne strategie adaptacji do nowego środowiska</a:t>
            </a:r>
          </a:p>
        </p:txBody>
      </p:sp>
      <p:sp>
        <p:nvSpPr>
          <p:cNvPr id="21" name="Google Shape;307;p10">
            <a:extLst>
              <a:ext uri="{FF2B5EF4-FFF2-40B4-BE49-F238E27FC236}">
                <a16:creationId xmlns:a16="http://schemas.microsoft.com/office/drawing/2014/main" id="{5F01ED8B-C7C1-F691-18D6-FECCAC783629}"/>
              </a:ext>
            </a:extLst>
          </p:cNvPr>
          <p:cNvSpPr txBox="1">
            <a:spLocks/>
          </p:cNvSpPr>
          <p:nvPr/>
        </p:nvSpPr>
        <p:spPr>
          <a:xfrm>
            <a:off x="499950" y="1659082"/>
            <a:ext cx="7682516" cy="468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rgbClr val="95C900"/>
              </a:buCl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95C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SEPARACJA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zachowanie kultury pochodzenia i całkowite odrzucenie lub ograniczenie do minimum kontaktów z kulturą osiedlenia.</a:t>
            </a:r>
          </a:p>
          <a:p>
            <a:pPr marL="342900" indent="-342900">
              <a:buClr>
                <a:srgbClr val="95C900"/>
              </a:buCl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95C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INTEGRACJA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zachowanie własnej kultury oraz bycie w kontakcie</a:t>
            </a:r>
            <a:b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czerpanie z nowej kultury.</a:t>
            </a:r>
          </a:p>
          <a:p>
            <a:pPr marL="342900" indent="-342900">
              <a:buClr>
                <a:srgbClr val="95C900"/>
              </a:buCl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95C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ASYMILACJA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brak zainteresowania zachowaniem własnej kultury lub jej odrzucenie na rzecz utożsamienia z nową kulturą, upodabnianie się do przedstawicieli kultury przyjmującej.</a:t>
            </a:r>
          </a:p>
          <a:p>
            <a:pPr marL="342900" indent="-342900">
              <a:buClr>
                <a:srgbClr val="95C900"/>
              </a:buCl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95C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MARGINALIZACJA</a:t>
            </a: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− wykorzenienie z kultury własnej, utrata tożsamości kulturowej, obyczajowości, norm i wartości, przy jednoczesnym braku identyfikacji z kulturą przyjmującą</a:t>
            </a:r>
            <a:b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nieuczestniczeniem w niej.</a:t>
            </a:r>
          </a:p>
          <a:p>
            <a:pPr marL="412750" indent="-285750">
              <a:buClr>
                <a:srgbClr val="95C900"/>
              </a:buClr>
              <a:buFont typeface="Arial" panose="020B0604020202020204" pitchFamily="34" charset="0"/>
              <a:buChar char="•"/>
            </a:pP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>
              <a:buClr>
                <a:srgbClr val="95C900"/>
              </a:buClr>
            </a:pPr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Za: Branka, Cieślikowska 2016</a:t>
            </a:r>
            <a:b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02EFA62-7DC0-6650-96C8-5DF19738D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28" name="Google Shape;72;p20">
            <a:extLst>
              <a:ext uri="{FF2B5EF4-FFF2-40B4-BE49-F238E27FC236}">
                <a16:creationId xmlns:a16="http://schemas.microsoft.com/office/drawing/2014/main" id="{190554F6-389E-6DCA-6D0A-50BAE1CE01B9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359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23104"/>
            <a:ext cx="10058400" cy="520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8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Co to oznacza w praktyce?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0" y="1544783"/>
            <a:ext cx="6834104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indent="0">
              <a:buNone/>
            </a:pPr>
            <a:r>
              <a:rPr lang="pl-PL" sz="2000" dirty="0"/>
              <a:t>Uczeń klasy szóstej pochodzący z Ukrainy przyjechał do Polski</a:t>
            </a:r>
            <a:br>
              <a:rPr lang="pl-PL" sz="2000" dirty="0"/>
            </a:br>
            <a:r>
              <a:rPr lang="pl-PL" sz="2000" dirty="0"/>
              <a:t>z mamą, gdy miał 2 lata. Chodził do przedszkola w innej części miasta, potem po przeprowadzce do nowego mieszkania przyszedł do naszej szkoły.  </a:t>
            </a:r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r>
              <a:rPr lang="pl-PL" sz="2000" dirty="0"/>
              <a:t>Uczennica klasy drugiej szkoły podstawowej przyjechała</a:t>
            </a:r>
            <a:br>
              <a:rPr lang="pl-PL" sz="2000" dirty="0"/>
            </a:br>
            <a:r>
              <a:rPr lang="pl-PL" sz="2000" dirty="0"/>
              <a:t>z rodziną z Ukrainy dwa miesiące temu. </a:t>
            </a:r>
          </a:p>
          <a:p>
            <a:pPr marL="127000" indent="0" fontAlgn="base">
              <a:buNone/>
            </a:pPr>
            <a:endParaRPr lang="pl-PL" sz="2000" dirty="0"/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Czy znają język polski?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Czy pamiętają język i zwyczaje kraju pochodzenia?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Czy rodzina chce zachować język i zwyczaje kraju pochodzenia?</a:t>
            </a:r>
          </a:p>
          <a:p>
            <a:pPr marL="514350" indent="-285750" fontAlgn="base">
              <a:buFont typeface="Arial" panose="020B0604020202020204" pitchFamily="34" charset="0"/>
              <a:buChar char="•"/>
            </a:pPr>
            <a:r>
              <a:rPr lang="pl-PL" sz="2000" dirty="0"/>
              <a:t>Czy rodzina chce poznać zwyczaje polskie?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3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6685071" cy="112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Piramida MASLOWA − wszyscy jesteśmy</a:t>
            </a:r>
          </a:p>
          <a:p>
            <a:r>
              <a:rPr lang="pl-PL" sz="2800" dirty="0"/>
              <a:t>takimi samymi ludźmi</a:t>
            </a:r>
          </a:p>
          <a:p>
            <a:endParaRPr lang="pl-PL" sz="2800" dirty="0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2017286"/>
            <a:ext cx="6309063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lvl="0"/>
            <a:r>
              <a:rPr lang="pl-PL" sz="2000" dirty="0"/>
              <a:t>potrzeby fizjologiczne</a:t>
            </a:r>
          </a:p>
          <a:p>
            <a:pPr lvl="0"/>
            <a:r>
              <a:rPr lang="pl-PL" sz="2000" dirty="0"/>
              <a:t>potrzeba bezpieczeństwa</a:t>
            </a:r>
          </a:p>
          <a:p>
            <a:pPr lvl="0"/>
            <a:r>
              <a:rPr lang="pl-PL" sz="2000" dirty="0"/>
              <a:t>potrzeba przynależności</a:t>
            </a:r>
          </a:p>
          <a:p>
            <a:pPr lvl="0"/>
            <a:r>
              <a:rPr lang="pl-PL" sz="2000" dirty="0"/>
              <a:t>potrzeba uznania</a:t>
            </a:r>
          </a:p>
          <a:p>
            <a:pPr lvl="0"/>
            <a:r>
              <a:rPr lang="pl-PL" sz="2000" dirty="0"/>
              <a:t>potrzeba samorealizacji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>
            <a:extLst>
              <a:ext uri="{FF2B5EF4-FFF2-40B4-BE49-F238E27FC236}">
                <a16:creationId xmlns:a16="http://schemas.microsoft.com/office/drawing/2014/main" id="{D7B3450D-08FB-FD40-2167-8F85AFE8F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2" y="1745689"/>
            <a:ext cx="9021370" cy="3728129"/>
          </a:xfrm>
          <a:prstGeom prst="rect">
            <a:avLst/>
          </a:prstGeom>
        </p:spPr>
      </p:pic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103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Ale pochodzimy z różnych kultur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181E6CC-7677-491C-B0FE-721CBFBAB21E}"/>
              </a:ext>
            </a:extLst>
          </p:cNvPr>
          <p:cNvSpPr/>
          <p:nvPr/>
        </p:nvSpPr>
        <p:spPr>
          <a:xfrm>
            <a:off x="805863" y="5997763"/>
            <a:ext cx="5686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www.hofstede-insights.com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/fi/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compare-countries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8729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Potrzeby społeczności przyjmującej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665513"/>
            <a:ext cx="6309063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lvl="0"/>
            <a:r>
              <a:rPr lang="pl-PL" sz="2000" dirty="0"/>
              <a:t>interakcje (dzieci, nauczyciele, polscy rodzice)</a:t>
            </a:r>
          </a:p>
          <a:p>
            <a:pPr lvl="0"/>
            <a:r>
              <a:rPr lang="pl-PL" sz="2000" dirty="0"/>
              <a:t>stereotypy i uprzedzenia</a:t>
            </a:r>
          </a:p>
          <a:p>
            <a:pPr lvl="0"/>
            <a:r>
              <a:rPr lang="pl-PL" sz="2000" dirty="0"/>
              <a:t>brak wdzięczności</a:t>
            </a:r>
          </a:p>
          <a:p>
            <a:pPr lvl="0"/>
            <a:r>
              <a:rPr lang="pl-PL" sz="2000" dirty="0"/>
              <a:t>obawy </a:t>
            </a:r>
          </a:p>
          <a:p>
            <a:pPr lvl="0"/>
            <a:r>
              <a:rPr lang="pl-PL" sz="2000" dirty="0"/>
              <a:t>lęk przed zmianą</a:t>
            </a:r>
          </a:p>
          <a:p>
            <a:pPr lvl="0"/>
            <a:r>
              <a:rPr lang="pl-PL" sz="2000" dirty="0"/>
              <a:t>lęk przed stratą</a:t>
            </a:r>
          </a:p>
          <a:p>
            <a:pPr lvl="0"/>
            <a:r>
              <a:rPr lang="pl-PL" sz="2000" dirty="0"/>
              <a:t>brak wiedzy i lęk przed jego ujawnieniem</a:t>
            </a:r>
          </a:p>
          <a:p>
            <a:pPr lvl="0"/>
            <a:r>
              <a:rPr lang="pl-PL" sz="2000" dirty="0"/>
              <a:t>procedury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4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FA27E59-0BEB-446E-9070-FAED369E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6" y="2504152"/>
            <a:ext cx="9146381" cy="184969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EDUKACJA DLA KAŻDEGO UCZNIA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55DB369-5C41-240B-DE82-8CC181EFB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14" name="Google Shape;72;p20">
            <a:extLst>
              <a:ext uri="{FF2B5EF4-FFF2-40B4-BE49-F238E27FC236}">
                <a16:creationId xmlns:a16="http://schemas.microsoft.com/office/drawing/2014/main" id="{189A381F-7F27-B456-B90A-81679BC8518B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780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5000" b="-4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Edukacja włączająca − praktyki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665513"/>
            <a:ext cx="6343909" cy="353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1800" dirty="0"/>
              <a:t>„podejście w procesie kształcenia i wychowania, którego celem jest </a:t>
            </a:r>
            <a:r>
              <a:rPr lang="pl-PL" sz="1800" b="1" dirty="0"/>
              <a:t>zwiększanie szans edukacyjnych wszystkich osób uczących się </a:t>
            </a:r>
            <a:r>
              <a:rPr lang="pl-PL" sz="1800" dirty="0"/>
              <a:t>poprzez zapewnianie im warunków do rozwijania indywidualnego potencjału, tak by w przyszłości umożliwić im pełnię rozwoju osobistego na miarę swoich możliwości oraz pełne włączenie w życie społeczne”.</a:t>
            </a:r>
          </a:p>
          <a:p>
            <a:r>
              <a:rPr lang="pl-PL" sz="1800" dirty="0"/>
              <a:t>„[…] systemowe, wielowymiarowe i wielokierunkowe podejście do edukacji nastawione na </a:t>
            </a:r>
            <a:r>
              <a:rPr lang="pl-PL" sz="1800" b="1" dirty="0"/>
              <a:t>dostosowanie</a:t>
            </a:r>
            <a:r>
              <a:rPr lang="pl-PL" sz="1800" dirty="0"/>
              <a:t> wymagań edukacyjnych, warunków nauki i organizacji kształcenia </a:t>
            </a:r>
            <a:r>
              <a:rPr lang="pl-PL" sz="1800" b="1" dirty="0"/>
              <a:t>do</a:t>
            </a:r>
            <a:r>
              <a:rPr lang="pl-PL" sz="1800" dirty="0"/>
              <a:t> </a:t>
            </a:r>
            <a:r>
              <a:rPr lang="pl-PL" sz="1800" b="1" dirty="0"/>
              <a:t>potrzeb i możliwości każdego ucznia</a:t>
            </a:r>
            <a:r>
              <a:rPr lang="pl-PL" sz="1800" dirty="0"/>
              <a:t>, jako pełnoprawnego uczestnika procesu kształcenia”.</a:t>
            </a:r>
          </a:p>
          <a:p>
            <a:pPr marL="127000" indent="0">
              <a:buNone/>
            </a:pPr>
            <a:endParaRPr lang="pl-PL" sz="1800" dirty="0"/>
          </a:p>
          <a:p>
            <a:pPr marL="127000" indent="0">
              <a:buNone/>
            </a:pPr>
            <a:endParaRPr lang="pl-PL" sz="18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17" name="Google Shape;307;p10">
            <a:extLst>
              <a:ext uri="{FF2B5EF4-FFF2-40B4-BE49-F238E27FC236}">
                <a16:creationId xmlns:a16="http://schemas.microsoft.com/office/drawing/2014/main" id="{D49E98C6-A8DB-8FF0-60E0-33C8B3F651C8}"/>
              </a:ext>
            </a:extLst>
          </p:cNvPr>
          <p:cNvSpPr txBox="1">
            <a:spLocks/>
          </p:cNvSpPr>
          <p:nvPr/>
        </p:nvSpPr>
        <p:spPr>
          <a:xfrm>
            <a:off x="5240507" y="6249849"/>
            <a:ext cx="6343909" cy="34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0" indent="0">
              <a:buNone/>
            </a:pPr>
            <a:r>
              <a:rPr lang="pl-PL" sz="1400" dirty="0" err="1">
                <a:solidFill>
                  <a:schemeClr val="tx1"/>
                </a:solidFill>
              </a:rPr>
              <a:t>https</a:t>
            </a:r>
            <a:r>
              <a:rPr lang="pl-PL" sz="1400" dirty="0">
                <a:solidFill>
                  <a:schemeClr val="tx1"/>
                </a:solidFill>
              </a:rPr>
              <a:t>://</a:t>
            </a:r>
            <a:r>
              <a:rPr lang="pl-PL" sz="1400" dirty="0" err="1">
                <a:solidFill>
                  <a:schemeClr val="tx1"/>
                </a:solidFill>
              </a:rPr>
              <a:t>www.gov.pl</a:t>
            </a:r>
            <a:r>
              <a:rPr lang="pl-PL" sz="1400" dirty="0">
                <a:solidFill>
                  <a:schemeClr val="tx1"/>
                </a:solidFill>
              </a:rPr>
              <a:t>/web/edukacja-i-nauka/edukacja-</a:t>
            </a:r>
            <a:r>
              <a:rPr lang="pl-PL" sz="1400" dirty="0" err="1">
                <a:solidFill>
                  <a:schemeClr val="tx1"/>
                </a:solidFill>
              </a:rPr>
              <a:t>wlaczajaca</a:t>
            </a:r>
            <a:endParaRPr lang="pl-P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0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E43DD51-E8C2-3444-831C-63B565028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92000" cy="6858000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3D659B3-D700-D947-9AF5-10B2109DE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3652" y="3593242"/>
            <a:ext cx="9565373" cy="484982"/>
          </a:xfrm>
        </p:spPr>
        <p:txBody>
          <a:bodyPr/>
          <a:lstStyle/>
          <a:p>
            <a:pPr marL="127000" indent="0">
              <a:buNone/>
            </a:pPr>
            <a:r>
              <a:rPr lang="pl-PL" sz="2400" dirty="0">
                <a:solidFill>
                  <a:schemeClr val="bg1">
                    <a:lumMod val="50000"/>
                  </a:schemeClr>
                </a:solidFill>
              </a:rPr>
              <a:t>Praca z dziećmi </a:t>
            </a:r>
          </a:p>
          <a:p>
            <a:pPr marL="127000" indent="0">
              <a:buNone/>
            </a:pPr>
            <a:r>
              <a:rPr lang="pl-PL" sz="2400" dirty="0">
                <a:solidFill>
                  <a:schemeClr val="bg1">
                    <a:lumMod val="50000"/>
                  </a:schemeClr>
                </a:solidFill>
              </a:rPr>
              <a:t>z doświadczeniem migracyjnym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6F9D237-6F04-884D-9828-734BE7C8EF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53652" y="2092372"/>
            <a:ext cx="9852655" cy="1589840"/>
          </a:xfrm>
        </p:spPr>
        <p:txBody>
          <a:bodyPr>
            <a:noAutofit/>
          </a:bodyPr>
          <a:lstStyle/>
          <a:p>
            <a:pPr marL="114300" indent="0"/>
            <a:r>
              <a:rPr lang="pl-PL" sz="4800" dirty="0"/>
              <a:t>Wielokulturowość </a:t>
            </a:r>
          </a:p>
          <a:p>
            <a:pPr marL="114300" indent="0"/>
            <a:r>
              <a:rPr lang="pl-PL" sz="4800" dirty="0"/>
              <a:t>w polskiej szkole</a:t>
            </a:r>
            <a:br>
              <a:rPr lang="pl-PL" sz="4800" dirty="0"/>
            </a:br>
            <a:endParaRPr lang="pl-PL" sz="4800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CB93279E-9780-804D-ACD5-D44277B0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2355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5000" b="-4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Edukacja włączająca − jak?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665513"/>
            <a:ext cx="6343909" cy="353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1800" dirty="0"/>
              <a:t>Odbywa się poprzez akceptację, zrozumienie i uwzględnianie różnic i różnorodności uczniów, które mogą obejmować różnice fizyczne, poznawcze, akademickie, społeczne i emocjonalne.</a:t>
            </a:r>
          </a:p>
          <a:p>
            <a:r>
              <a:rPr lang="pl-PL" sz="1800" dirty="0"/>
              <a:t>Dodatkowe wsparcie jest możliwe (dodatkowe zajęcia językowe), ale ma to być wyjątek.</a:t>
            </a:r>
          </a:p>
          <a:p>
            <a:r>
              <a:rPr lang="pl-PL" sz="1800" dirty="0"/>
              <a:t>Wspierani muszą być wszyscy uczniowie, a także wszyscy zaangażowanie dorośli (nauczyciel, nauczyciel wspierający, rodzice).</a:t>
            </a:r>
            <a:endParaRPr lang="pl-PL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17" name="Google Shape;307;p10">
            <a:extLst>
              <a:ext uri="{FF2B5EF4-FFF2-40B4-BE49-F238E27FC236}">
                <a16:creationId xmlns:a16="http://schemas.microsoft.com/office/drawing/2014/main" id="{D49E98C6-A8DB-8FF0-60E0-33C8B3F651C8}"/>
              </a:ext>
            </a:extLst>
          </p:cNvPr>
          <p:cNvSpPr txBox="1">
            <a:spLocks/>
          </p:cNvSpPr>
          <p:nvPr/>
        </p:nvSpPr>
        <p:spPr>
          <a:xfrm>
            <a:off x="5154707" y="6283174"/>
            <a:ext cx="6343909" cy="34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0" indent="0">
              <a:buNone/>
            </a:pPr>
            <a:r>
              <a:rPr lang="pl-PL" sz="1400" dirty="0" err="1">
                <a:solidFill>
                  <a:schemeClr val="tx1"/>
                </a:solidFill>
              </a:rPr>
              <a:t>https</a:t>
            </a:r>
            <a:r>
              <a:rPr lang="pl-PL" sz="1400" dirty="0">
                <a:solidFill>
                  <a:schemeClr val="tx1"/>
                </a:solidFill>
              </a:rPr>
              <a:t>://</a:t>
            </a:r>
            <a:r>
              <a:rPr lang="pl-PL" sz="1400" dirty="0" err="1">
                <a:solidFill>
                  <a:schemeClr val="tx1"/>
                </a:solidFill>
              </a:rPr>
              <a:t>resilienteducator.com</a:t>
            </a:r>
            <a:r>
              <a:rPr lang="pl-PL" sz="1400" dirty="0">
                <a:solidFill>
                  <a:schemeClr val="tx1"/>
                </a:solidFill>
              </a:rPr>
              <a:t>/</a:t>
            </a:r>
            <a:r>
              <a:rPr lang="pl-PL" sz="1400" dirty="0" err="1">
                <a:solidFill>
                  <a:schemeClr val="tx1"/>
                </a:solidFill>
              </a:rPr>
              <a:t>classroom-resources</a:t>
            </a:r>
            <a:r>
              <a:rPr lang="pl-PL" sz="1400" dirty="0">
                <a:solidFill>
                  <a:schemeClr val="tx1"/>
                </a:solidFill>
              </a:rPr>
              <a:t>/inclusive-</a:t>
            </a:r>
            <a:r>
              <a:rPr lang="pl-PL" sz="1400" dirty="0" err="1">
                <a:solidFill>
                  <a:schemeClr val="tx1"/>
                </a:solidFill>
              </a:rPr>
              <a:t>education</a:t>
            </a:r>
            <a:r>
              <a:rPr lang="pl-PL" sz="1400" dirty="0">
                <a:solidFill>
                  <a:schemeClr val="tx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76787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5000" b="-4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Edukacja włączająca − przypomnienie praktyk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665513"/>
            <a:ext cx="6343909" cy="353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Budujemy mosty – to, co dobre dla ucznia ze specjalnymi potrzebami, jest dobre dla każdego ucznia (na pewno też dla ucznia z doświadczeniem migracyjnym).</a:t>
            </a:r>
          </a:p>
          <a:p>
            <a:r>
              <a:rPr lang="pl-PL" sz="2000" dirty="0"/>
              <a:t>Przypominamy: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różne formy podawania instrukcji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różne formy pracy na lekcji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wyzwania (materiał, zadania, treści) dostoswane do możliwości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różnicowane formy realizacji zadań przez uczniów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4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FA27E59-0BEB-446E-9070-FAED369E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753" y="2235200"/>
            <a:ext cx="10169764" cy="23876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CO SZCZEGÓLNIE DLA UCZNIÓW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Z DOŚWIADCZENIEM MIGRACJI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3BDB45C-9C3C-1964-FF6B-625DF939A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14" name="Google Shape;72;p20">
            <a:extLst>
              <a:ext uri="{FF2B5EF4-FFF2-40B4-BE49-F238E27FC236}">
                <a16:creationId xmlns:a16="http://schemas.microsoft.com/office/drawing/2014/main" id="{AB525887-C089-4013-6E26-1282CC43682B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21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O czym musimy pamiętać?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2" y="1665513"/>
            <a:ext cx="4976924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indent="0">
              <a:buNone/>
            </a:pPr>
            <a:r>
              <a:rPr lang="pl-PL" sz="2000" dirty="0"/>
              <a:t>„Tworząc rozwiązania mające na celu integrację ukraińskich dzieci i młodzieży</a:t>
            </a:r>
            <a:br>
              <a:rPr lang="pl-PL" sz="2000" dirty="0"/>
            </a:br>
            <a:r>
              <a:rPr lang="pl-PL" sz="2000" dirty="0"/>
              <a:t>w polskich placówkach edukacyjnych, należy pamiętać, że </a:t>
            </a:r>
            <a:r>
              <a:rPr lang="pl-PL" sz="2000" b="1" dirty="0"/>
              <a:t>wiele z charakterystyk </a:t>
            </a:r>
            <a:r>
              <a:rPr lang="pl-PL" sz="2000" dirty="0"/>
              <a:t>uczniów</a:t>
            </a:r>
            <a:br>
              <a:rPr lang="pl-PL" sz="2000" dirty="0"/>
            </a:br>
            <a:r>
              <a:rPr lang="pl-PL" sz="2000" dirty="0"/>
              <a:t>i uczennic, które mogą być im przypisywane lub podkreślane, takich jak brak znajomości języka polskiego czy intensywne przeżywanie trwającej wojny, </a:t>
            </a:r>
            <a:r>
              <a:rPr lang="pl-PL" sz="2000" b="1" dirty="0"/>
              <a:t>nie powinno ich definiować”.</a:t>
            </a:r>
          </a:p>
          <a:p>
            <a:pPr marL="127000" indent="0">
              <a:buNone/>
            </a:pPr>
            <a:endParaRPr lang="pl-PL" sz="20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17" name="Google Shape;307;p10">
            <a:extLst>
              <a:ext uri="{FF2B5EF4-FFF2-40B4-BE49-F238E27FC236}">
                <a16:creationId xmlns:a16="http://schemas.microsoft.com/office/drawing/2014/main" id="{032513D7-8762-612C-DECE-78796D10FAA7}"/>
              </a:ext>
            </a:extLst>
          </p:cNvPr>
          <p:cNvSpPr txBox="1">
            <a:spLocks/>
          </p:cNvSpPr>
          <p:nvPr/>
        </p:nvSpPr>
        <p:spPr>
          <a:xfrm>
            <a:off x="499952" y="5510670"/>
            <a:ext cx="11122172" cy="65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0" indent="0">
              <a:buNone/>
            </a:pPr>
            <a:r>
              <a:rPr lang="pl-PL" sz="1400" dirty="0">
                <a:solidFill>
                  <a:schemeClr val="tx1"/>
                </a:solidFill>
              </a:rPr>
              <a:t>Rekomendacje systemowe dotyczące integracji dzieci-uchodźców z Ukrainy</a:t>
            </a:r>
          </a:p>
          <a:p>
            <a:pPr marL="127000" indent="0">
              <a:buNone/>
            </a:pPr>
            <a:r>
              <a:rPr lang="pl-PL" sz="1400" i="1" dirty="0">
                <a:solidFill>
                  <a:schemeClr val="tx1"/>
                </a:solidFill>
                <a:hlinkClick r:id="rId7"/>
              </a:rPr>
              <a:t>https://transatlanticforum.org/wp-content/uploads/2022/03/TLFL-Raport-o-integracji-dzieci-z-Ukariny_web.pdf</a:t>
            </a:r>
            <a:r>
              <a:rPr lang="pl-PL" sz="1400" i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298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Filary wielokulturowej szkoły – 4W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508297"/>
            <a:ext cx="11302407" cy="4654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indent="0">
              <a:buNone/>
            </a:pP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W1 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w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łączanie</a:t>
            </a:r>
          </a:p>
          <a:p>
            <a:pPr marL="127000" indent="0">
              <a:buNone/>
            </a:pPr>
            <a:r>
              <a:rPr lang="pl-PL" sz="1900" dirty="0"/>
              <a:t>To prowadzone w szkole i klasie codzienne drobne działania, których celem jest zbudowanie atmosfery przynależności i chęci bycia sobą przez wszystkich uczniów i wszystkie uczennice, niezależnie z jakiej grupy społecznej pochodzą, jakie mają doświadczenia.</a:t>
            </a:r>
          </a:p>
          <a:p>
            <a:pPr marL="127000" indent="0">
              <a:buNone/>
            </a:pP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W2 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w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idoczność</a:t>
            </a:r>
          </a:p>
          <a:p>
            <a:pPr marL="127000" indent="0">
              <a:buNone/>
            </a:pPr>
            <a:r>
              <a:rPr lang="pl-PL" sz="1900" dirty="0"/>
              <a:t>To dostrzeganie, docenianie i podkreślanie obecności różnych uczniów/grup (szczególnie mniejszościowych)</a:t>
            </a:r>
            <a:br>
              <a:rPr lang="pl-PL" sz="1900" dirty="0"/>
            </a:br>
            <a:r>
              <a:rPr lang="pl-PL" sz="1900" dirty="0"/>
              <a:t>w społeczności szkolnej i klasowej.</a:t>
            </a:r>
          </a:p>
          <a:p>
            <a:pPr marL="127000" indent="0">
              <a:buNone/>
            </a:pP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W3 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w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zmacnianie</a:t>
            </a:r>
          </a:p>
          <a:p>
            <a:pPr marL="127000" indent="0">
              <a:buNone/>
            </a:pPr>
            <a:r>
              <a:rPr lang="pl-PL" sz="1900" dirty="0"/>
              <a:t>To podejmowanie dodatkowych działań wzmacniających kompetencje i podmiotowość danej grupy uczniów;</a:t>
            </a:r>
            <a:br>
              <a:rPr lang="pl-PL" sz="1900" dirty="0"/>
            </a:br>
            <a:r>
              <a:rPr lang="pl-PL" sz="1900" dirty="0"/>
              <a:t>to działania dodatkowe/dedykowane odpowiadające na specyficzne potrzeby.</a:t>
            </a:r>
          </a:p>
          <a:p>
            <a:pPr marL="127000" indent="0">
              <a:buNone/>
            </a:pP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W4 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pl-PL" sz="1900" b="1" dirty="0">
                <a:solidFill>
                  <a:srgbClr val="83C3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współpraca</a:t>
            </a:r>
          </a:p>
          <a:p>
            <a:pPr marL="127000" indent="0">
              <a:buNone/>
            </a:pPr>
            <a:r>
              <a:rPr lang="pl-PL" sz="1900" dirty="0"/>
              <a:t>To wyszukiwanie i zapraszanie do współpracy różnych podmiotów, grup, także spoza środowiska szkolnego,</a:t>
            </a:r>
            <a:br>
              <a:rPr lang="pl-PL" sz="1900" dirty="0"/>
            </a:br>
            <a:r>
              <a:rPr lang="pl-PL" sz="1900" dirty="0"/>
              <a:t>w celu wsparcia realizacji pozostałych 3W.</a:t>
            </a:r>
          </a:p>
          <a:p>
            <a:pPr marL="127000" indent="0">
              <a:buNone/>
            </a:pPr>
            <a:endParaRPr lang="pl-PL" sz="1800" dirty="0"/>
          </a:p>
          <a:p>
            <a:pPr marL="127000" indent="0">
              <a:buNone/>
            </a:pPr>
            <a:r>
              <a:rPr lang="pl-PL" sz="1400" dirty="0">
                <a:solidFill>
                  <a:schemeClr val="tx1"/>
                </a:solidFill>
              </a:rPr>
              <a:t>M. Branka, D. Cieślikowska, </a:t>
            </a:r>
            <a:r>
              <a:rPr lang="pl-PL" sz="1400" i="1" dirty="0">
                <a:solidFill>
                  <a:schemeClr val="tx1"/>
                </a:solidFill>
              </a:rPr>
              <a:t>Wielokulturowa biblioteka, </a:t>
            </a:r>
            <a:r>
              <a:rPr lang="pl-PL" sz="1400" dirty="0">
                <a:solidFill>
                  <a:schemeClr val="tx1"/>
                </a:solidFill>
              </a:rPr>
              <a:t>Warszawa 2014.</a:t>
            </a:r>
            <a:endParaRPr lang="pl-PL" sz="1400" i="1" dirty="0">
              <a:solidFill>
                <a:schemeClr val="tx1"/>
              </a:solidFill>
            </a:endParaRP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3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Podstawa w klasie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2" y="1665513"/>
            <a:ext cx="5802042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zaplanowanie powitania w klasie wspólnie z uczniami</a:t>
            </a:r>
          </a:p>
          <a:p>
            <a:r>
              <a:rPr lang="pl-PL" sz="2000" dirty="0"/>
              <a:t>słowniki tematyczne na ścianach</a:t>
            </a:r>
          </a:p>
          <a:p>
            <a:r>
              <a:rPr lang="pl-PL" sz="2000" dirty="0"/>
              <a:t>wspólne uczenie się zwrotów</a:t>
            </a:r>
          </a:p>
          <a:p>
            <a:r>
              <a:rPr lang="pl-PL" sz="2000" dirty="0"/>
              <a:t>wykorzystanie studentów/praktykantów do pracy</a:t>
            </a:r>
          </a:p>
          <a:p>
            <a:r>
              <a:rPr lang="pl-PL" sz="2000" dirty="0"/>
              <a:t>zadbanie o „parowanie” uczniów obcojęzycznych</a:t>
            </a:r>
          </a:p>
          <a:p>
            <a:endParaRPr lang="pl-PL" sz="2000" dirty="0"/>
          </a:p>
          <a:p>
            <a:pPr marL="127000" indent="0">
              <a:buNone/>
            </a:pPr>
            <a:endParaRPr lang="pl-PL" sz="20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815" y="629919"/>
            <a:ext cx="4334946" cy="60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35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Dla rodziców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427793"/>
            <a:ext cx="10648937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469900" indent="-342900">
              <a:buFont typeface="+mj-lt"/>
              <a:buAutoNum type="arabicPeriod"/>
            </a:pPr>
            <a:r>
              <a:rPr lang="pl-PL" b="1" dirty="0">
                <a:solidFill>
                  <a:srgbClr val="0B2B76"/>
                </a:solidFill>
              </a:rPr>
              <a:t>Spotkanie na początku (z uczniem, z rodzicami), jeśli to potrzebne/możliwe - tłumacz wspierający rozmowy</a:t>
            </a:r>
          </a:p>
          <a:p>
            <a:pPr marL="469900" indent="-342900">
              <a:buFont typeface="+mj-lt"/>
              <a:buAutoNum type="arabicPeriod"/>
            </a:pPr>
            <a:r>
              <a:rPr lang="pl-PL" b="1" dirty="0">
                <a:solidFill>
                  <a:srgbClr val="0B2B76"/>
                </a:solidFill>
              </a:rPr>
              <a:t>Pakiet powitalny</a:t>
            </a:r>
            <a:endParaRPr lang="pl-PL" sz="2000" dirty="0">
              <a:solidFill>
                <a:srgbClr val="0B2B76"/>
              </a:solidFill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ulotka informacyjna o szkole: m.in. wartości szkoły, zdjęcie + imiona nauczycieli, zdjęcie + imiona i funkcje osób, z którymi będą miały styczność dzieci (np. nauczycielki ze świetlicy), harmonogram zajęć w języku uczniów</a:t>
            </a:r>
            <a:endParaRPr lang="pl-PL" sz="20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informacja, w jaki sposób nauczyciel komunikuje się z rodzicami (grupa na Whatsappie itd.)</a:t>
            </a:r>
            <a:endParaRPr lang="pl-PL" sz="20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zasady obowiązujące w czasie pandemii/reżim sanitarny</a:t>
            </a:r>
            <a:endParaRPr lang="pl-PL" sz="20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informacje o zajęciach dodatkowych, cena, jeśli są płatne, lub informacja, że są bezpłatne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ankieta na temat alergii dziecka i innych ważnych informacji, w języku uczniów</a:t>
            </a:r>
            <a:endParaRPr lang="pl-PL" sz="20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dane lokalnych organizacji pomocowych</a:t>
            </a:r>
            <a:endParaRPr lang="pl-PL" sz="20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telefony zaufania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welcome</a:t>
            </a:r>
            <a:r>
              <a:rPr lang="pl-PL" dirty="0"/>
              <a:t> </a:t>
            </a:r>
            <a:r>
              <a:rPr lang="pl-PL" dirty="0" err="1"/>
              <a:t>pack</a:t>
            </a:r>
            <a:r>
              <a:rPr lang="pl-PL" dirty="0"/>
              <a:t> przykład: https://um.warszawa.pl/-/warszawa-zapewnia-wsparcie-dla-dzieci-i-mlodziezy-z-ukrainy</a:t>
            </a:r>
            <a:endParaRPr lang="pl-PL" sz="2000" dirty="0"/>
          </a:p>
          <a:p>
            <a:pPr marL="127000" indent="0">
              <a:buNone/>
            </a:pPr>
            <a:r>
              <a:rPr lang="pl-PL" b="1" dirty="0">
                <a:solidFill>
                  <a:srgbClr val="95C900"/>
                </a:solidFill>
              </a:rPr>
              <a:t>2.</a:t>
            </a:r>
            <a:r>
              <a:rPr lang="pl-PL" b="1" dirty="0">
                <a:solidFill>
                  <a:srgbClr val="0B2B76"/>
                </a:solidFill>
              </a:rPr>
              <a:t>    System wzajemnego wsparcia rodziców</a:t>
            </a:r>
            <a:r>
              <a:rPr lang="pl-PL" dirty="0"/>
              <a:t>,</a:t>
            </a:r>
            <a:r>
              <a:rPr lang="pl-PL" b="1" dirty="0"/>
              <a:t> </a:t>
            </a:r>
            <a:r>
              <a:rPr lang="pl-PL" dirty="0"/>
              <a:t>system „Kumpel”. Za zgodą rodzica polskiego podanie danych kontaktowych</a:t>
            </a:r>
            <a:endParaRPr lang="pl-PL" sz="2000" dirty="0"/>
          </a:p>
          <a:p>
            <a:pPr marL="127000" indent="0">
              <a:buNone/>
            </a:pPr>
            <a:r>
              <a:rPr lang="pl-PL" b="1" dirty="0">
                <a:solidFill>
                  <a:srgbClr val="95C900"/>
                </a:solidFill>
              </a:rPr>
              <a:t>3.    </a:t>
            </a:r>
            <a:r>
              <a:rPr lang="pl-PL" b="1" dirty="0">
                <a:solidFill>
                  <a:srgbClr val="0B2B76"/>
                </a:solidFill>
              </a:rPr>
              <a:t>Korytarz/inna przestrzeń, do której mają dostęp rodzice</a:t>
            </a:r>
            <a:endParaRPr lang="pl-PL" sz="2000" dirty="0">
              <a:solidFill>
                <a:srgbClr val="0B2B76"/>
              </a:solidFill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na ścianach korytarza napisy „Witamy” w językach uczniów, aby podkreślić atmosferę gościnności</a:t>
            </a:r>
            <a:endParaRPr lang="pl-PL" sz="2000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inne ważne informacje dotyczące życia placówki (np. tygodniowe menu w przedszkolu) w języku uczniów</a:t>
            </a:r>
            <a:endParaRPr lang="pl-PL" sz="2000" dirty="0"/>
          </a:p>
          <a:p>
            <a:pPr marL="127000" indent="0">
              <a:buNone/>
            </a:pPr>
            <a:endParaRPr lang="pl-PL" u="sng" dirty="0"/>
          </a:p>
          <a:p>
            <a:pPr marL="127000" indent="0">
              <a:buNone/>
            </a:pPr>
            <a:r>
              <a:rPr lang="pl-PL" u="sng" dirty="0"/>
              <a:t>Pisane językiem jak najbardziej prostym i zrozumiałym.</a:t>
            </a:r>
            <a:endParaRPr lang="pl-PL" sz="2000" dirty="0"/>
          </a:p>
          <a:p>
            <a:pPr marL="127000" indent="0">
              <a:buNone/>
            </a:pPr>
            <a:br>
              <a:rPr lang="pl-PL" sz="2000" dirty="0"/>
            </a:br>
            <a:endParaRPr lang="pl-PL" sz="20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Pomoce wizualne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560738"/>
            <a:ext cx="8521501" cy="512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1800" b="1" dirty="0">
                <a:solidFill>
                  <a:srgbClr val="95C900"/>
                </a:solidFill>
              </a:rPr>
              <a:t>Obrazki symbolizujące harmonogram dnia. </a:t>
            </a:r>
            <a:br>
              <a:rPr lang="pl-PL" sz="1800" dirty="0"/>
            </a:br>
            <a:r>
              <a:rPr lang="pl-PL" sz="1800" dirty="0"/>
              <a:t>Po skończonych zajęciach nauczyciel zdejmuje obrazek ze ściany i odkłada, żeby dać wyraźny znak dzieciom, że zajęcia się skończyły, i zasygnalizować, jakie będą następne.</a:t>
            </a:r>
          </a:p>
          <a:p>
            <a:r>
              <a:rPr lang="pl-PL" sz="1800" b="1" dirty="0">
                <a:solidFill>
                  <a:srgbClr val="95C900"/>
                </a:solidFill>
              </a:rPr>
              <a:t>Laminowane karty z obrazkami przedstawiającymi podstawowe potrzeby dziecka</a:t>
            </a:r>
            <a:r>
              <a:rPr lang="pl-PL" sz="1800" dirty="0"/>
              <a:t>, </a:t>
            </a:r>
          </a:p>
          <a:p>
            <a:pPr marL="447675" indent="0">
              <a:buNone/>
            </a:pPr>
            <a:r>
              <a:rPr lang="pl-PL" sz="1800" dirty="0"/>
              <a:t>np. toaleta, umywalka, picie, jabłko, banan, zabawka, przytulenie. Dziecko, wskazując na nie, komunikuje swoje potrzeby. Dodatkowo każdy uczeń może dostać komplet kartek dla siebie.</a:t>
            </a:r>
          </a:p>
          <a:p>
            <a:r>
              <a:rPr lang="pl-PL" sz="1800" b="1" dirty="0">
                <a:solidFill>
                  <a:srgbClr val="95C900"/>
                </a:solidFill>
              </a:rPr>
              <a:t>Komplet obrazków na ścianach opisujących emocje</a:t>
            </a:r>
            <a:r>
              <a:rPr lang="pl-PL" sz="1800" dirty="0"/>
              <a:t>. </a:t>
            </a:r>
            <a:br>
              <a:rPr lang="pl-PL" sz="1800" dirty="0"/>
            </a:br>
            <a:r>
              <a:rPr lang="pl-PL" sz="1800" dirty="0"/>
              <a:t>Drugi komplet obrazuje, co można wtedy zrobić, aby sobie z nimi poradzić, np. obrazek symbolizujący „złość” + podpowiedź typu „podskoki w miejscu aż się zmęczę”. </a:t>
            </a:r>
          </a:p>
          <a:p>
            <a:r>
              <a:rPr lang="pl-PL" sz="1800" b="1" dirty="0">
                <a:solidFill>
                  <a:srgbClr val="95C900"/>
                </a:solidFill>
              </a:rPr>
              <a:t>Laminowane kartki dla nauczycieli, pomagające w organizacji życia przedszkola</a:t>
            </a:r>
            <a:r>
              <a:rPr lang="pl-PL" sz="1800" dirty="0"/>
              <a:t>. </a:t>
            </a:r>
          </a:p>
          <a:p>
            <a:pPr marL="447675" indent="0">
              <a:buNone/>
            </a:pPr>
            <a:r>
              <a:rPr lang="pl-PL" sz="1800" dirty="0"/>
              <a:t>Nauczyciel, zapowiadając np. mycie zębów, pokazuje kartkę ze szczotką, jednocześnie wymawiając „szczoteczka do zębów”.  Nauczyciel nie zdrabnia, nie używa pełnych zdań. Ma to pomóc w szybszej nauce języka</a:t>
            </a:r>
          </a:p>
          <a:p>
            <a:pPr marL="127000" indent="0">
              <a:buNone/>
            </a:pPr>
            <a:endParaRPr lang="pl-PL" sz="18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pic>
        <p:nvPicPr>
          <p:cNvPr id="17" name="Picture 4" descr="https://lh6.googleusercontent.com/ggyzbiFKVSXp8Lf8JAMMU3ZSi7t9j9PUYTW2RPGZEPz1rpmY_U2hC5GEMOtab_T51wBjGJyKHYd7Nd1twc7yUvPdS15_UGlK_LFaPK8GSXFeXvfegHc2Q9P6dxvOiTkCmx2yPcEWRWg">
            <a:extLst>
              <a:ext uri="{FF2B5EF4-FFF2-40B4-BE49-F238E27FC236}">
                <a16:creationId xmlns:a16="http://schemas.microsoft.com/office/drawing/2014/main" id="{5F5E6600-82EA-42DB-BE05-686B2C962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65" y="1591734"/>
            <a:ext cx="2542825" cy="423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80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Zabawa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420472"/>
            <a:ext cx="10187099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Nauka przez zabawę. W grupach 2−4 osobowych karty gry </a:t>
            </a:r>
            <a:r>
              <a:rPr lang="pl-PL" sz="2000" dirty="0" err="1"/>
              <a:t>Dobble</a:t>
            </a:r>
            <a:r>
              <a:rPr lang="pl-PL" sz="2000" dirty="0"/>
              <a:t>, kiedy dzieci wymawiają nazwy zwierząt, przedmiotów w swoich językach.  </a:t>
            </a:r>
          </a:p>
          <a:p>
            <a:r>
              <a:rPr lang="pl-PL" sz="2000" dirty="0"/>
              <a:t>Piosenki lub zabawy znane w obu kulturach. „Podłoga to lawa” okazuje się hitem.</a:t>
            </a:r>
          </a:p>
          <a:p>
            <a:r>
              <a:rPr lang="pl-PL" sz="2000" dirty="0"/>
              <a:t>Podobne bajki oglądane przez dzieci w różnych kulturach (</a:t>
            </a:r>
            <a:r>
              <a:rPr lang="pl-PL" sz="2000" i="1" dirty="0"/>
              <a:t>Psi patrol</a:t>
            </a:r>
            <a:r>
              <a:rPr lang="pl-PL" sz="2000" dirty="0"/>
              <a:t>, </a:t>
            </a:r>
            <a:r>
              <a:rPr lang="pl-PL" sz="2000" i="1" dirty="0"/>
              <a:t>Świnka </a:t>
            </a:r>
            <a:r>
              <a:rPr lang="pl-PL" sz="2000" i="1" dirty="0" err="1"/>
              <a:t>Peppa</a:t>
            </a:r>
            <a:r>
              <a:rPr lang="pl-PL" sz="2000" dirty="0"/>
              <a:t>). Malowanki z postaciami z tych bajek, by było coś znajomego.</a:t>
            </a:r>
          </a:p>
          <a:p>
            <a:r>
              <a:rPr lang="pl-PL" sz="2000" dirty="0"/>
              <a:t>Zabawa polegająca na tym, że nauczyciel pokazuje obrazki, które przedstawiają rzeczy brzmiące identycznie lub bardzo podobne w obu językach. Podkreślanie tego, co łączy.</a:t>
            </a:r>
          </a:p>
          <a:p>
            <a:pPr marL="127000" indent="0">
              <a:buNone/>
            </a:pPr>
            <a:endParaRPr lang="pl-PL" sz="20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1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4872" y="1541913"/>
            <a:ext cx="10562116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469900" indent="-342900">
              <a:buFont typeface="+mj-lt"/>
              <a:buAutoNum type="arabicPeriod"/>
            </a:pPr>
            <a:r>
              <a:rPr lang="pl-PL" sz="1800" dirty="0"/>
              <a:t>Uczniowie zazwyczaj już umieją czytać i pisać w swoim języku. Kartki laminowane dla uczniów i nauczycieli </a:t>
            </a:r>
            <a:br>
              <a:rPr lang="pl-PL" sz="1800" dirty="0"/>
            </a:br>
            <a:r>
              <a:rPr lang="pl-PL" sz="1800" dirty="0"/>
              <a:t>z prostymi zwrotami w dwóch językach ułatwią komunikację.</a:t>
            </a:r>
            <a:r>
              <a:rPr lang="pl-PL" sz="1800" i="1" dirty="0"/>
              <a:t> </a:t>
            </a:r>
            <a:r>
              <a:rPr lang="pl-PL" sz="1800" dirty="0"/>
              <a:t>Mogą być pisane fonetycznie. </a:t>
            </a:r>
            <a:r>
              <a:rPr lang="pl-PL" sz="1800" i="1" dirty="0"/>
              <a:t>Jak się dziś czujesz? Nie rozumiem. Czy możesz powtórzyć? Czy mogę ci w czymś pomóc? Pomóż mi, proszę.</a:t>
            </a:r>
            <a:endParaRPr lang="pl-PL" sz="1800" dirty="0"/>
          </a:p>
          <a:p>
            <a:pPr marL="469900" indent="-342900">
              <a:buFont typeface="+mj-lt"/>
              <a:buAutoNum type="arabicPeriod"/>
            </a:pPr>
            <a:r>
              <a:rPr lang="pl-PL" sz="1800" dirty="0"/>
              <a:t>Głównym narzędziem dla nauczycieli jest Microsoft </a:t>
            </a:r>
            <a:r>
              <a:rPr lang="pl-PL" sz="1800" dirty="0" err="1"/>
              <a:t>Translate</a:t>
            </a:r>
            <a:r>
              <a:rPr lang="pl-PL" sz="1800" dirty="0"/>
              <a:t>. Funkcja tłumaczenia jednocześnie dzieli kartkę A4 na dwie części, po jednej jest tekst oryginalny, po drugiej − tłumaczenie na język obcy. Uczniowie dostają materiał w dwóch językach.</a:t>
            </a:r>
          </a:p>
          <a:p>
            <a:pPr marL="469900" indent="-342900">
              <a:buFont typeface="+mj-lt"/>
              <a:buAutoNum type="arabicPeriod"/>
            </a:pPr>
            <a:r>
              <a:rPr lang="pl-PL" sz="1800" dirty="0"/>
              <a:t>Z zasady uczniowie, jeśli to możliwe, nie są rozdzielani (np. minimum dwie osoby w grupie lub klasie), żeby zminimalizować poczucie obcości.</a:t>
            </a:r>
          </a:p>
          <a:p>
            <a:pPr marL="469900" indent="-342900">
              <a:buFont typeface="+mj-lt"/>
              <a:buAutoNum type="arabicPeriod"/>
            </a:pPr>
            <a:r>
              <a:rPr lang="pl-PL" sz="1800" dirty="0"/>
              <a:t>Imiona dzieci są wymawiane dokładnie tak, jak brzmią w rodzimym języku, chyba, że dziecko woli by je spolszczyć.</a:t>
            </a:r>
          </a:p>
          <a:p>
            <a:pPr marL="469900" indent="-342900">
              <a:buFont typeface="+mj-lt"/>
              <a:buAutoNum type="arabicPeriod"/>
            </a:pPr>
            <a:r>
              <a:rPr lang="pl-PL" sz="1800" dirty="0"/>
              <a:t>Uczniowie są informowani, do kogo mogą się zwrócić, gdy będą potrzebowali pomocy. To może być nauczyciel, ale również inny pracownik placówki (np. mówiący w języku ucznia). Ważne, żeby to była osoba empatyczna i cierpliwa.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14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Dobre praktyki</a:t>
            </a:r>
          </a:p>
        </p:txBody>
      </p:sp>
    </p:spTree>
    <p:extLst>
      <p:ext uri="{BB962C8B-B14F-4D97-AF65-F5344CB8AC3E}">
        <p14:creationId xmlns:p14="http://schemas.microsoft.com/office/powerpoint/2010/main" val="1445474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62DAFF2B-EBB6-BD4F-94CC-42F977A0D9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22" name="Google Shape;308;p10"/>
          <p:cNvSpPr txBox="1">
            <a:spLocks noGrp="1"/>
          </p:cNvSpPr>
          <p:nvPr>
            <p:ph type="body" idx="2"/>
          </p:nvPr>
        </p:nvSpPr>
        <p:spPr>
          <a:xfrm>
            <a:off x="630240" y="915871"/>
            <a:ext cx="10038977" cy="582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>
              <a:buClr>
                <a:srgbClr val="000000"/>
              </a:buClr>
              <a:buSzPts val="3000"/>
            </a:pPr>
            <a:r>
              <a:rPr lang="pl-PL" sz="2800" dirty="0"/>
              <a:t>Plan na dziś</a:t>
            </a:r>
          </a:p>
        </p:txBody>
      </p:sp>
      <p:sp>
        <p:nvSpPr>
          <p:cNvPr id="28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49" y="1757050"/>
            <a:ext cx="7468393" cy="412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584200" lvl="0" indent="-457200">
              <a:buFont typeface="+mj-lt"/>
              <a:buAutoNum type="arabicPeriod"/>
            </a:pPr>
            <a:r>
              <a:rPr lang="pl-PL" sz="2000" dirty="0"/>
              <a:t>Dlaczego szkoła jest ważna?</a:t>
            </a:r>
          </a:p>
          <a:p>
            <a:pPr marL="584200" lvl="0" indent="-457200">
              <a:buFont typeface="+mj-lt"/>
              <a:buAutoNum type="arabicPeriod"/>
            </a:pPr>
            <a:r>
              <a:rPr lang="pl-PL" sz="2000" dirty="0"/>
              <a:t>Różnice międzykulturowe</a:t>
            </a:r>
          </a:p>
          <a:p>
            <a:pPr marL="584200" lvl="0" indent="-457200">
              <a:buFont typeface="+mj-lt"/>
              <a:buAutoNum type="arabicPeriod"/>
            </a:pPr>
            <a:r>
              <a:rPr lang="pl-PL" sz="2000" dirty="0"/>
              <a:t>Edukacja dla każdego ucznia</a:t>
            </a:r>
          </a:p>
          <a:p>
            <a:pPr marL="584200" lvl="0" indent="-457200">
              <a:buFont typeface="+mj-lt"/>
              <a:buAutoNum type="arabicPeriod"/>
            </a:pPr>
            <a:r>
              <a:rPr lang="pl-PL" sz="2000" dirty="0"/>
              <a:t>Co szczególnie dla ucznia z doświadczeniem migracji</a:t>
            </a:r>
          </a:p>
        </p:txBody>
      </p:sp>
    </p:spTree>
    <p:extLst>
      <p:ext uri="{BB962C8B-B14F-4D97-AF65-F5344CB8AC3E}">
        <p14:creationId xmlns:p14="http://schemas.microsoft.com/office/powerpoint/2010/main" val="4062909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Celebrowanie inności jako wartości </a:t>
            </a:r>
            <a:r>
              <a:rPr lang="pl-PL" sz="2800" b="0" dirty="0"/>
              <a:t>(a nie zagrożenia)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665513"/>
            <a:ext cx="5408343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indent="0">
              <a:buNone/>
            </a:pPr>
            <a:r>
              <a:rPr lang="pl-PL" sz="2000" dirty="0"/>
              <a:t>„</a:t>
            </a:r>
            <a:r>
              <a:rPr lang="pl-PL" sz="2000" dirty="0" err="1"/>
              <a:t>Cultural</a:t>
            </a:r>
            <a:r>
              <a:rPr lang="pl-PL" sz="2000" dirty="0"/>
              <a:t> </a:t>
            </a:r>
            <a:r>
              <a:rPr lang="pl-PL" sz="2000" dirty="0" err="1"/>
              <a:t>day</a:t>
            </a:r>
            <a:r>
              <a:rPr lang="pl-PL" sz="2000" dirty="0"/>
              <a:t>”, podczas którego dzieci opowiadają o zwyczajach obowiązujących w danej kulturze, np. zwyczaje świąteczne, urodziny, hymny swoich krajów.</a:t>
            </a:r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r>
              <a:rPr lang="pl-PL" sz="2000" dirty="0"/>
              <a:t>Pamiętajmy o różnych strategiach adaptacji! Nasz uczeń może chcieć opowiadać o innym kraju niż kraj pochodzenia.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05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Jak pracować?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427793"/>
            <a:ext cx="6966078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wprowadzenie do wspólnych norm</a:t>
            </a:r>
          </a:p>
          <a:p>
            <a:r>
              <a:rPr lang="pl-PL" sz="2000" dirty="0"/>
              <a:t>podział na pary / grupy (dzieci obcojęzyczne w jednej grupie czy rozdzielone do wielu grup?)</a:t>
            </a:r>
          </a:p>
          <a:p>
            <a:r>
              <a:rPr lang="pl-PL" sz="2000" dirty="0"/>
              <a:t>różnorodność na stałe w programie (przygotowując materiały sprawdzamy czy są tam aspekty, które powinniśmy ubogacić, zróżnicować: święta, zwyczaje, modele rodziny, itd.)</a:t>
            </a:r>
          </a:p>
          <a:p>
            <a:r>
              <a:rPr lang="pl-PL" sz="2000" dirty="0"/>
              <a:t>wybór (jednym z ważniejszych czynników wspierających odnalezienie się w nowym środowisku jest możliwość podejmowania wyboru, zacznijmy od najprostszych spraw – napije się Pani kawy czy herbaty? Chcesz usiąść z przodu sali czy na końcu?)</a:t>
            </a:r>
          </a:p>
          <a:p>
            <a:r>
              <a:rPr lang="pl-PL" sz="2000" dirty="0"/>
              <a:t>dodatkowe wsparcie w sytuacjach ekstremalnych (trauma)</a:t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82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Prostokąt zaokrąglony 18">
            <a:extLst>
              <a:ext uri="{FF2B5EF4-FFF2-40B4-BE49-F238E27FC236}">
                <a16:creationId xmlns:a16="http://schemas.microsoft.com/office/drawing/2014/main" id="{148D88B0-3691-9EFF-B651-D2B17F7500CE}"/>
              </a:ext>
            </a:extLst>
          </p:cNvPr>
          <p:cNvSpPr/>
          <p:nvPr/>
        </p:nvSpPr>
        <p:spPr>
          <a:xfrm>
            <a:off x="3506771" y="4949755"/>
            <a:ext cx="5147035" cy="912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4F65902D-4831-D9C0-0592-25285A7A6A64}"/>
              </a:ext>
            </a:extLst>
          </p:cNvPr>
          <p:cNvSpPr txBox="1">
            <a:spLocks/>
          </p:cNvSpPr>
          <p:nvPr/>
        </p:nvSpPr>
        <p:spPr>
          <a:xfrm>
            <a:off x="979124" y="4967571"/>
            <a:ext cx="10169764" cy="90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6000" b="1" dirty="0">
                <a:solidFill>
                  <a:srgbClr val="0B2B76"/>
                </a:solidFill>
              </a:rPr>
              <a:t>Damy radę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AAC91B17-D8EC-1B4D-8902-A05A4364C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30" name="Google Shape;72;p20">
            <a:extLst>
              <a:ext uri="{FF2B5EF4-FFF2-40B4-BE49-F238E27FC236}">
                <a16:creationId xmlns:a16="http://schemas.microsoft.com/office/drawing/2014/main" id="{81A2C5B3-A853-6B29-24E8-6F82B3C38ACC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921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/>
            <a:r>
              <a:rPr lang="pl-PL" sz="2800" dirty="0"/>
              <a:t>BHP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1" y="1427793"/>
            <a:ext cx="10648937" cy="44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indent="0">
              <a:buNone/>
            </a:pPr>
            <a:br>
              <a:rPr lang="pl-PL" sz="2000" dirty="0"/>
            </a:br>
            <a:endParaRPr lang="pl-PL" sz="2000" dirty="0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7A23F22B-F7D4-7304-B2FD-F9B525D2B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643285"/>
              </p:ext>
            </p:extLst>
          </p:nvPr>
        </p:nvGraphicFramePr>
        <p:xfrm>
          <a:off x="613342" y="1550617"/>
          <a:ext cx="10969058" cy="4768962"/>
        </p:xfrm>
        <a:graphic>
          <a:graphicData uri="http://schemas.openxmlformats.org/drawingml/2006/table">
            <a:tbl>
              <a:tblPr/>
              <a:tblGrid>
                <a:gridCol w="5510621">
                  <a:extLst>
                    <a:ext uri="{9D8B030D-6E8A-4147-A177-3AD203B41FA5}">
                      <a16:colId xmlns:a16="http://schemas.microsoft.com/office/drawing/2014/main" val="660548554"/>
                    </a:ext>
                  </a:extLst>
                </a:gridCol>
                <a:gridCol w="5458437">
                  <a:extLst>
                    <a:ext uri="{9D8B030D-6E8A-4147-A177-3AD203B41FA5}">
                      <a16:colId xmlns:a16="http://schemas.microsoft.com/office/drawing/2014/main" val="1340883489"/>
                    </a:ext>
                  </a:extLst>
                </a:gridCol>
              </a:tblGrid>
              <a:tr h="2847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Dostrzeganie emocji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Nie utożsamiać własnych emocji z emocjami dziecka.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858041"/>
                  </a:ext>
                </a:extLst>
              </a:tr>
              <a:tr h="2847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Akceptowanie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Nie sugerować, co dziecko powinno czuć w podobnej sytuacji.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224333"/>
                  </a:ext>
                </a:extLst>
              </a:tr>
              <a:tr h="2847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Empatia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Nie słuchać własnych lęków.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911770"/>
                  </a:ext>
                </a:extLst>
              </a:tr>
              <a:tr h="4678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Pomoc w radzeniu sobie z rzeczywistością tu i teraz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Nie zmuszać dziecka do opowiadania o swojej trudnej historii.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287152"/>
                  </a:ext>
                </a:extLst>
              </a:tr>
              <a:tr h="2847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Nazwanie emocji („widzę, że jesteś…)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Nie mówić: wszystko będzie OK.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67962"/>
                  </a:ext>
                </a:extLst>
              </a:tr>
              <a:tr h="4678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Zadbanie o osobę („jak mogę Ci pomóc?”)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236643"/>
                  </a:ext>
                </a:extLst>
              </a:tr>
              <a:tr h="4678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Zapewnienie, że czekamy na sygnał, że jesteśmy gotowi na rozmowy…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Nie zmuszać do mówienia o tym, co czuje.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061585"/>
                  </a:ext>
                </a:extLst>
              </a:tr>
              <a:tr h="2847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Wspólny czas / dzielenie pola uwagi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43157"/>
                  </a:ext>
                </a:extLst>
              </a:tr>
              <a:tr h="2847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Dbanie o higienę snu, ruch i odżywianie!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663" indent="0"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Nie mówić negatywnych rzeczy na temat pomocy, której dziecko doświadczyło do tej pory.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44684"/>
                  </a:ext>
                </a:extLst>
              </a:tr>
              <a:tr h="2847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Spokó</a:t>
                      </a:r>
                      <a:r>
                        <a:rPr lang="pl-PL" sz="1600" b="0" i="0" u="none" strike="noStrike" baseline="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 − bez paniki!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Nie składać obietnic, których nie można dotrzymać.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49368"/>
                  </a:ext>
                </a:extLst>
              </a:tr>
              <a:tr h="65101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Dawanie dziecku czasu na płacz, złość i inne trudne emocje (jeśli to potrzebne i możliwe)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6488" marR="46488" marT="46488" marB="46488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343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073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Google Shape;308;p10">
            <a:extLst>
              <a:ext uri="{FF2B5EF4-FFF2-40B4-BE49-F238E27FC236}">
                <a16:creationId xmlns:a16="http://schemas.microsoft.com/office/drawing/2014/main" id="{2B584924-DD87-66F2-2654-519D76E55612}"/>
              </a:ext>
            </a:extLst>
          </p:cNvPr>
          <p:cNvSpPr txBox="1">
            <a:spLocks/>
          </p:cNvSpPr>
          <p:nvPr/>
        </p:nvSpPr>
        <p:spPr>
          <a:xfrm>
            <a:off x="586772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800" b="1" dirty="0">
                <a:solidFill>
                  <a:srgbClr val="0B2B76"/>
                </a:solidFill>
              </a:rPr>
              <a:t>Co możemy zyskać?</a:t>
            </a:r>
          </a:p>
        </p:txBody>
      </p:sp>
      <p:sp>
        <p:nvSpPr>
          <p:cNvPr id="20" name="Google Shape;307;p10">
            <a:extLst>
              <a:ext uri="{FF2B5EF4-FFF2-40B4-BE49-F238E27FC236}">
                <a16:creationId xmlns:a16="http://schemas.microsoft.com/office/drawing/2014/main" id="{00464380-58C8-692C-3D8A-CAFD4FA64C0D}"/>
              </a:ext>
            </a:extLst>
          </p:cNvPr>
          <p:cNvSpPr txBox="1">
            <a:spLocks/>
          </p:cNvSpPr>
          <p:nvPr/>
        </p:nvSpPr>
        <p:spPr>
          <a:xfrm>
            <a:off x="586772" y="1556666"/>
            <a:ext cx="11182058" cy="300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rgbClr val="0B2B76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KOMPETENCJE XXI WIEKU</a:t>
            </a:r>
          </a:p>
          <a:p>
            <a:pPr marL="342900" indent="-342900">
              <a:buClr>
                <a:srgbClr val="0B2B76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wejście w świat emocji</a:t>
            </a:r>
          </a:p>
          <a:p>
            <a:pPr marL="342900" indent="-342900">
              <a:buClr>
                <a:srgbClr val="0B2B76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mentalizacja − umiejętność wchodzenia w cudze buty</a:t>
            </a:r>
          </a:p>
          <a:p>
            <a:pPr marL="342900" indent="-342900">
              <a:buClr>
                <a:srgbClr val="0B2B76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wiedza</a:t>
            </a:r>
          </a:p>
          <a:p>
            <a:pPr marL="342900" indent="-342900">
              <a:buClr>
                <a:srgbClr val="0B2B76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poznanie mechanizmów dyskryminacji, hejtu, wykluczenia, ale i sposobów reagowania na nie</a:t>
            </a:r>
          </a:p>
          <a:p>
            <a:pPr marL="127000">
              <a:buClr>
                <a:srgbClr val="0B2B76"/>
              </a:buClr>
            </a:pPr>
            <a:br>
              <a:rPr lang="pl-PL" sz="2000" dirty="0">
                <a:solidFill>
                  <a:schemeClr val="tx1"/>
                </a:solidFill>
              </a:rPr>
            </a:b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3AECDA65-DB92-6479-D98C-491A2B44D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22" name="Google Shape;72;p20">
            <a:extLst>
              <a:ext uri="{FF2B5EF4-FFF2-40B4-BE49-F238E27FC236}">
                <a16:creationId xmlns:a16="http://schemas.microsoft.com/office/drawing/2014/main" id="{D94D65DA-B8A5-59A9-3C4D-8E6811D33CA4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4558301" y="195362"/>
            <a:ext cx="29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Wielokulturowość w polskiej szkole</a:t>
            </a:r>
          </a:p>
        </p:txBody>
      </p:sp>
    </p:spTree>
    <p:extLst>
      <p:ext uri="{BB962C8B-B14F-4D97-AF65-F5344CB8AC3E}">
        <p14:creationId xmlns:p14="http://schemas.microsoft.com/office/powerpoint/2010/main" val="1350094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2B7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logo_NE_bia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173" y="5514109"/>
            <a:ext cx="1583657" cy="892844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3394202" y="2590801"/>
            <a:ext cx="5410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b="1" dirty="0">
                <a:solidFill>
                  <a:srgbClr val="FFFFFF"/>
                </a:solidFill>
                <a:latin typeface="Calibri"/>
                <a:cs typeface="Calibri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2197220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2B7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_NE_bia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173" y="5514109"/>
            <a:ext cx="1583657" cy="892844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4462465" y="4538134"/>
            <a:ext cx="327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800" dirty="0">
                <a:solidFill>
                  <a:srgbClr val="FFFFFF"/>
                </a:solidFill>
                <a:latin typeface="Calibri"/>
                <a:cs typeface="Calibri"/>
              </a:rPr>
              <a:t>Copyright by Nowa Era Sp. z o. o.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825636" y="1030774"/>
            <a:ext cx="1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 wykładu</a:t>
            </a:r>
            <a:endParaRPr lang="pl-PL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824961" y="1335574"/>
            <a:ext cx="2810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Magdalena Śniegulska</a:t>
            </a:r>
          </a:p>
          <a:p>
            <a:r>
              <a:rPr lang="pl-P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Magdalena Jurewicz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5118236" y="1030774"/>
            <a:ext cx="287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Montaż i realizacja nagrania</a:t>
            </a:r>
            <a:endParaRPr lang="pl-PL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5117561" y="1335574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Studio 9×9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825636" y="2440474"/>
            <a:ext cx="360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webinarium</a:t>
            </a:r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wykorzystano zdjęcia</a:t>
            </a:r>
            <a:endParaRPr lang="pl-PL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824961" y="2769931"/>
            <a:ext cx="10643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widok biurka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/White bear studio), rodzina na trawie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NazarBazar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grafika kobiet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melitas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dłonie różnej narodowości (</a:t>
            </a:r>
            <a:r>
              <a:rPr lang="pl-PL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melitas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porwana kartka (</a:t>
            </a:r>
            <a:r>
              <a:rPr lang="pl-PL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MinskDesign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grafika imigracji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doom.ko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zdjęcie drogi (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ESB Professional), młode drzewo (</a:t>
            </a:r>
            <a:r>
              <a:rPr lang="pl-PL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Tony TSL), dziewczynka z Ukrainy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Halfpoint), piramida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Olga Potter), ręka żółta i zielona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Arcady), most z puzzli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Michael D Brown), kolorowe samolociki z papieru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juliet_dreamhunter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budzik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/David Evison), potrawa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Stanislav71), dzieci w grupie (</a:t>
            </a:r>
            <a:r>
              <a:rPr lang="pl-PL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insta_photos), ikonka strony internetowej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4zevar), nauczycielka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stockartstudio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znak zakazu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Slay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dziewczyna przykryta kocem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fizkes), grafika połączonych głów (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Reda.G).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67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FA27E59-0BEB-446E-9070-FAED369E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6" y="2581360"/>
            <a:ext cx="9146381" cy="169527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DLACZEGO SZKOŁA JEST WAŻNA?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0984019B-E332-E1AF-BB08-282A9AC95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17" name="Google Shape;72;p20">
            <a:extLst>
              <a:ext uri="{FF2B5EF4-FFF2-40B4-BE49-F238E27FC236}">
                <a16:creationId xmlns:a16="http://schemas.microsoft.com/office/drawing/2014/main" id="{0D14FE69-BE5D-0CD8-1989-977F1CC1E701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11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62DAFF2B-EBB6-BD4F-94CC-42F977A0D9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22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42468" y="886767"/>
            <a:ext cx="8072889" cy="64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Dobrostan psychiczny</a:t>
            </a:r>
          </a:p>
        </p:txBody>
      </p:sp>
      <p:sp>
        <p:nvSpPr>
          <p:cNvPr id="18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/>
          </p:cNvSpPr>
          <p:nvPr/>
        </p:nvSpPr>
        <p:spPr>
          <a:xfrm>
            <a:off x="569719" y="1564348"/>
            <a:ext cx="6868029" cy="479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0" indent="0">
              <a:buNone/>
            </a:pPr>
            <a:r>
              <a:rPr lang="pl-PL" sz="2000" dirty="0"/>
              <a:t>Dobrostan psychiczny – badawcza i emocjonalna ocena swojego życia. </a:t>
            </a:r>
          </a:p>
          <a:p>
            <a:pPr marL="127000" indent="0">
              <a:buNone/>
            </a:pPr>
            <a:r>
              <a:rPr lang="pl-PL" sz="2000" dirty="0"/>
              <a:t>Pojęcie to obejmuje doświadczanie przez człowieka pozytywnych emocji, niski poziom szkodliwych nastrojów, a także wysoki poziom zadowolenia z życia.</a:t>
            </a:r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r>
              <a:rPr lang="pl-PL" sz="2000" dirty="0"/>
              <a:t>Raport UNICEF o dobrostanie dzieci i młodzieży w krajach rozwiniętych zwraca uwagę, że to</a:t>
            </a:r>
          </a:p>
          <a:p>
            <a:pPr marL="127000" indent="0">
              <a:buNone/>
            </a:pPr>
            <a:r>
              <a:rPr lang="pl-PL" sz="2000" i="1" dirty="0"/>
              <a:t>„szersze poczucie pozytywnego funkcjonowania obejmujące różne komponenty, w tym emocje, takie jak uczucie szczęścia, zadowolenie z życia i poczucie rozkwitu”.</a:t>
            </a:r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r>
              <a:rPr lang="pl-PL" sz="1200" dirty="0"/>
              <a:t>Źródło: </a:t>
            </a:r>
            <a:r>
              <a:rPr lang="pl-PL" sz="1200" dirty="0" err="1"/>
              <a:t>https</a:t>
            </a:r>
            <a:r>
              <a:rPr lang="pl-PL" sz="1200" dirty="0"/>
              <a:t>://</a:t>
            </a:r>
            <a:r>
              <a:rPr lang="pl-PL" sz="1200" dirty="0" err="1"/>
              <a:t>www.unicef-irc.org</a:t>
            </a:r>
            <a:r>
              <a:rPr lang="pl-PL" sz="1200" dirty="0"/>
              <a:t>/</a:t>
            </a:r>
            <a:r>
              <a:rPr lang="pl-PL" sz="1200" dirty="0" err="1"/>
              <a:t>publications</a:t>
            </a:r>
            <a:r>
              <a:rPr lang="pl-PL" sz="1200" dirty="0"/>
              <a:t>/1140-worlds-of-influence-understanding-what-shapes-child-well-being-in-rich-countries.html</a:t>
            </a:r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endParaRPr lang="pl-PL" sz="2000" dirty="0"/>
          </a:p>
          <a:p>
            <a:pPr marL="12700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83567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Co wpływa pozytywnie?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950" y="1659083"/>
            <a:ext cx="6391044" cy="423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czas spędzany z rodziną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częste gry i zabawy na świeżym powietrzu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silne poczucie przynależności do społeczności szkolnej</a:t>
            </a:r>
          </a:p>
          <a:p>
            <a:pPr>
              <a:buClr>
                <a:schemeClr val="bg1"/>
              </a:buClr>
            </a:pP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Wielokulturowość w polskiej szkole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BD861F6-19CD-4BB7-47E9-60B02AE47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ytuł 1">
            <a:extLst>
              <a:ext uri="{FF2B5EF4-FFF2-40B4-BE49-F238E27FC236}">
                <a16:creationId xmlns:a16="http://schemas.microsoft.com/office/drawing/2014/main" id="{EE9B7EE2-BA3D-48F8-3C13-969F75A2BB77}"/>
              </a:ext>
            </a:extLst>
          </p:cNvPr>
          <p:cNvSpPr txBox="1">
            <a:spLocks/>
          </p:cNvSpPr>
          <p:nvPr/>
        </p:nvSpPr>
        <p:spPr>
          <a:xfrm>
            <a:off x="1524396" y="1807323"/>
            <a:ext cx="9146381" cy="171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6000" b="1" dirty="0">
                <a:solidFill>
                  <a:srgbClr val="0B2B76"/>
                </a:solidFill>
              </a:rPr>
              <a:t>RÓŻNICE MIĘDZYKULTUROWE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EB3D3AF8-5B97-6189-6365-5EA50AA644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czasie. Uczeń</a:t>
              </a: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62DAFF2B-EBB6-BD4F-94CC-42F977A0D9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  <p:sp>
        <p:nvSpPr>
          <p:cNvPr id="22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9812" y="915871"/>
            <a:ext cx="10038977" cy="582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Inne doświadczenia</a:t>
            </a:r>
          </a:p>
        </p:txBody>
      </p:sp>
      <p:sp>
        <p:nvSpPr>
          <p:cNvPr id="28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6771" y="1613483"/>
            <a:ext cx="9773708" cy="103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„Jak przyjechaliśmy do Polski, dzieci zobaczyły Jezusa na krzyżu. Wystraszyły się i pytały „Kto to? Dlaczego go powiesili?’ To był pierwszy szok dla dzieci. Niczego nie rozumiały”.</a:t>
            </a:r>
          </a:p>
          <a:p>
            <a:endParaRPr lang="pl-PL" sz="2000" dirty="0"/>
          </a:p>
          <a:p>
            <a:pPr marL="127000" indent="0">
              <a:buNone/>
            </a:pPr>
            <a:r>
              <a:rPr lang="pl-PL" sz="2000" i="1" dirty="0"/>
              <a:t>Drama w edukacji o uchodźcach i uchodźczyniach. Scenariusze zajęć do pracy w szkołach</a:t>
            </a:r>
            <a:r>
              <a:rPr lang="pl-PL" sz="2000" dirty="0"/>
              <a:t> </a:t>
            </a:r>
          </a:p>
          <a:p>
            <a:pPr marL="127000" indent="0">
              <a:buNone/>
            </a:pPr>
            <a:r>
              <a:rPr lang="pl-PL" sz="2000" dirty="0"/>
              <a:t>red. M. Branka, D. Cieślikowska, Warszawa 2016</a:t>
            </a:r>
          </a:p>
          <a:p>
            <a:pPr marL="127000" indent="0">
              <a:buNone/>
            </a:pPr>
            <a:r>
              <a:rPr lang="pl-PL" sz="2000" dirty="0">
                <a:hlinkClick r:id="rId7"/>
              </a:rPr>
              <a:t>https://stop-klatka.org.pl/nowe-publikacje-do-pobrania/</a:t>
            </a:r>
            <a:r>
              <a:rPr lang="pl-P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054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Czego możemy się spodziewać?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Google Shape;307;p10">
            <a:extLst>
              <a:ext uri="{FF2B5EF4-FFF2-40B4-BE49-F238E27FC236}">
                <a16:creationId xmlns:a16="http://schemas.microsoft.com/office/drawing/2014/main" id="{A0786F78-B1BE-564F-B747-DF66B4031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3341" y="1532535"/>
            <a:ext cx="5688653" cy="4446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zachowania początkowe</a:t>
            </a:r>
          </a:p>
          <a:p>
            <a:r>
              <a:rPr lang="pl-PL" sz="2000" dirty="0"/>
              <a:t>narastające trudności i z czego one mogą wynikać</a:t>
            </a:r>
          </a:p>
          <a:p>
            <a:r>
              <a:rPr lang="pl-PL" sz="2000" dirty="0"/>
              <a:t>język to nie wszystko…..</a:t>
            </a:r>
          </a:p>
          <a:p>
            <a:r>
              <a:rPr lang="pl-PL" sz="2000" dirty="0"/>
              <a:t>język, ale jaki? (język urzędniczy, język z litością…)</a:t>
            </a:r>
          </a:p>
          <a:p>
            <a:r>
              <a:rPr lang="pl-PL" sz="2000" dirty="0"/>
              <a:t>rodzina i jej sytuacja</a:t>
            </a:r>
          </a:p>
          <a:p>
            <a:r>
              <a:rPr lang="pl-PL" sz="2000" b="1" dirty="0"/>
              <a:t>dobrowolność/niedobrowolność migracji </a:t>
            </a:r>
            <a:br>
              <a:rPr lang="pl-PL" sz="2000" b="1" dirty="0"/>
            </a:br>
            <a:r>
              <a:rPr lang="pl-PL" sz="2000" dirty="0"/>
              <a:t>(czy wszystkie dzieci cieszą się, że są w Polsce) </a:t>
            </a:r>
          </a:p>
          <a:p>
            <a:r>
              <a:rPr lang="pl-PL" sz="2000" b="1" dirty="0"/>
              <a:t>dylematy i negocjacje pomiędzy wartościami, normami i </a:t>
            </a:r>
            <a:r>
              <a:rPr lang="pl-PL" sz="2000" b="1" dirty="0" err="1"/>
              <a:t>zachowaniami</a:t>
            </a:r>
            <a:r>
              <a:rPr lang="pl-PL" sz="2000" b="1" dirty="0"/>
              <a:t> przywiezionymi z własnego kraju, a oczekiwaniami społecznymi i normami kultury, w której się żyje</a:t>
            </a: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B8FD13F-C569-A842-92C8-294C2B73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Wielokulturowość w polskiej szkole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157CFD7-2713-5A40-A1DC-90E8844585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83" y="62456"/>
            <a:ext cx="1347393" cy="5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75785"/>
      </p:ext>
    </p:extLst>
  </p:cSld>
  <p:clrMapOvr>
    <a:masterClrMapping/>
  </p:clrMapOvr>
</p:sld>
</file>

<file path=ppt/theme/theme1.xml><?xml version="1.0" encoding="utf-8"?>
<a:theme xmlns:a="http://schemas.openxmlformats.org/drawingml/2006/main" name="NE Prezentacja szablon2">
  <a:themeElements>
    <a:clrScheme name="NowaEr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B05668418954B9F9197D20C65EA1C" ma:contentTypeVersion="14" ma:contentTypeDescription="Create a new document." ma:contentTypeScope="" ma:versionID="abe112659a9d2b3977185e5bfab02f30">
  <xsd:schema xmlns:xsd="http://www.w3.org/2001/XMLSchema" xmlns:xs="http://www.w3.org/2001/XMLSchema" xmlns:p="http://schemas.microsoft.com/office/2006/metadata/properties" xmlns:ns3="f9d6bc27-f2bd-4049-a395-4b9f275af5c8" xmlns:ns4="f9c03475-987a-401d-8ac4-a8b320586573" targetNamespace="http://schemas.microsoft.com/office/2006/metadata/properties" ma:root="true" ma:fieldsID="eddc02e7b6cd3303cd85cdd09c2013b0" ns3:_="" ns4:_="">
    <xsd:import namespace="f9d6bc27-f2bd-4049-a395-4b9f275af5c8"/>
    <xsd:import namespace="f9c03475-987a-401d-8ac4-a8b3205865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6bc27-f2bd-4049-a395-4b9f275af5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03475-987a-401d-8ac4-a8b3205865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B2B6C8-4D24-49F5-A47E-7E246C650F4D}">
  <ds:schemaRefs>
    <ds:schemaRef ds:uri="f9d6bc27-f2bd-4049-a395-4b9f275af5c8"/>
    <ds:schemaRef ds:uri="http://schemas.microsoft.com/office/2006/documentManagement/types"/>
    <ds:schemaRef ds:uri="f9c03475-987a-401d-8ac4-a8b320586573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1DFE88E-AB9C-4456-B5AE-579B315B66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d6bc27-f2bd-4049-a395-4b9f275af5c8"/>
    <ds:schemaRef ds:uri="f9c03475-987a-401d-8ac4-a8b3205865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6766E6-30D4-4F99-81E7-A92FDFFCF1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10314</TotalTime>
  <Words>2669</Words>
  <Application>Microsoft Office PowerPoint</Application>
  <PresentationFormat>Niestandardowy</PresentationFormat>
  <Paragraphs>315</Paragraphs>
  <Slides>36</Slides>
  <Notes>36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1" baseType="lpstr">
      <vt:lpstr>Arial</vt:lpstr>
      <vt:lpstr>Calibri</vt:lpstr>
      <vt:lpstr>Courier New</vt:lpstr>
      <vt:lpstr>Times New Roman</vt:lpstr>
      <vt:lpstr>NE Prezentacja szablon2</vt:lpstr>
      <vt:lpstr>Prezentacja programu PowerPoint</vt:lpstr>
      <vt:lpstr>Prezentacja programu PowerPoint</vt:lpstr>
      <vt:lpstr>Wielokulturowość w polskiej szkole</vt:lpstr>
      <vt:lpstr>DLACZEGO SZKOŁA JEST WAŻNA?</vt:lpstr>
      <vt:lpstr>Wielokulturowość w polskiej szkole</vt:lpstr>
      <vt:lpstr>Wielokulturowość w polskiej szkole</vt:lpstr>
      <vt:lpstr>Prezentacja programu PowerPoint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Prezentacja programu PowerPoint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EDUKACJA DLA KAŻDEGO UCZNIA</vt:lpstr>
      <vt:lpstr>Wielokulturowość w polskiej szkole</vt:lpstr>
      <vt:lpstr>Wielokulturowość w polskiej szkole</vt:lpstr>
      <vt:lpstr>Wielokulturowość w polskiej szkole</vt:lpstr>
      <vt:lpstr>CO SZCZEGÓLNIE DLA UCZNIÓW  Z DOŚWIADCZENIEM MIGRACJI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Wielokulturowość w polskiej szkole</vt:lpstr>
      <vt:lpstr>Prezentacja programu PowerPoint</vt:lpstr>
      <vt:lpstr>Wielokulturowość w polskiej szkole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Oleksak</dc:creator>
  <cp:lastModifiedBy>Aleksandra Nadra</cp:lastModifiedBy>
  <cp:revision>432</cp:revision>
  <dcterms:created xsi:type="dcterms:W3CDTF">2016-12-09T10:28:34Z</dcterms:created>
  <dcterms:modified xsi:type="dcterms:W3CDTF">2022-06-07T10:55:22Z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0x0101004A3B05668418954B9F9197D20C65EA1C</vt:lpwstr>
  </property>
</Properties>
</file>